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6" r:id="rId16"/>
    <p:sldId id="271" r:id="rId17"/>
    <p:sldId id="272" r:id="rId18"/>
    <p:sldId id="288" r:id="rId19"/>
    <p:sldId id="290" r:id="rId20"/>
    <p:sldId id="291" r:id="rId21"/>
    <p:sldId id="293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94" r:id="rId32"/>
    <p:sldId id="295" r:id="rId33"/>
    <p:sldId id="283" r:id="rId34"/>
    <p:sldId id="284" r:id="rId35"/>
  </p:sldIdLst>
  <p:sldSz cx="9144000" cy="6858000" type="screen4x3"/>
  <p:notesSz cx="6797675" cy="9928225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FBA25-D66F-40B2-AE8D-A1564D0E15A8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4C125-D329-4D96-960F-002799C62FB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592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1CFED-E488-4106-A93E-DE1BE332250A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998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31CFED-E488-4106-A93E-DE1BE332250A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6435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9BDC8-B085-4EA7-B4B8-A431ED41911A}" type="datetimeFigureOut">
              <a:rPr lang="hr-HR" smtClean="0"/>
              <a:pPr/>
              <a:t>6.11.2017.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2AD11-D56D-4924-B4AB-B76D6C754A27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image" Target="../media/image2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32.jpeg"/><Relationship Id="rId7" Type="http://schemas.openxmlformats.org/officeDocument/2006/relationships/image" Target="../media/image3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Davor Žunić FOTOFAKTOR_METIS\Davor Žunić - slike POGON KUKULJANOVO\web i email\1\Sjedište Metis d.d._Upravna zgrada Kukuljanovo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91840" cy="219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4" name="Picture 8" descr="E:\Davor Žunić FOTOFAKTOR_METIS\Davor Žunić - slike POGON KUKULJANOVO\web i email\2\Podružnica Kukuljanovo iz zraka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4663440"/>
            <a:ext cx="3291840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E:\Davor Žunić FOTOFAKTOR_METIS\Davor Žunić - slike POGON KUKULJANOVO\web i email\3\Papirnica_Podružnica Kukuljanov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3440"/>
            <a:ext cx="3291840" cy="219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Users\MirnaP\Pictures\SLIKE - NOVA VOZILA\DSC_0210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90" y="0"/>
            <a:ext cx="3304310" cy="219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kstniOkvir 4"/>
          <p:cNvSpPr txBox="1"/>
          <p:nvPr/>
        </p:nvSpPr>
        <p:spPr>
          <a:xfrm>
            <a:off x="1547664" y="2708920"/>
            <a:ext cx="51125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hr-H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</a:p>
          <a:p>
            <a:pPr algn="ctr"/>
            <a:endParaRPr lang="hr-H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hr-H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METIS d.d.</a:t>
            </a:r>
          </a:p>
          <a:p>
            <a:pPr algn="ctr"/>
            <a:r>
              <a:rPr lang="hr-HR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hr-H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r-HR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r-HR" sz="3200" dirty="0"/>
          </a:p>
        </p:txBody>
      </p:sp>
      <p:sp>
        <p:nvSpPr>
          <p:cNvPr id="6" name="TekstniOkvir 5"/>
          <p:cNvSpPr txBox="1"/>
          <p:nvPr/>
        </p:nvSpPr>
        <p:spPr>
          <a:xfrm>
            <a:off x="2569361" y="615601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>
                <a:solidFill>
                  <a:srgbClr val="0070C0"/>
                </a:solidFill>
              </a:rPr>
              <a:t>www.metis.hr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435" y="2852936"/>
            <a:ext cx="1224136" cy="111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68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SURADNJA U SVIM GRANAMA INDUSTRIJE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rc_mi" descr="http://maritime-connector.com/images/viktor-lenac-14-ports-canals-shipyards-1824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610">
            <a:off x="271374" y="1499692"/>
            <a:ext cx="2028532" cy="108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rc_mi" descr="http://www.vecernji.hr/media/cache/e0/af/e0af3f00318d378e173a50e9cab9b3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198">
            <a:off x="6576861" y="1454833"/>
            <a:ext cx="2122235" cy="1172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rc_mi" descr="http://www.img.montenegro.travel/sites/montenegro.travel/files/multimedia/www_montenegro_bild_studio_me/objekti/foto/2012/02/bhw_08_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385">
            <a:off x="754746" y="4369782"/>
            <a:ext cx="2069347" cy="116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rc_mi" descr="http://www.cistoca-ri.hr/getattachment/5793385c-5015-4ddd-966e-9ad6d98ebe9e/garaza.JPG.aspx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5763">
            <a:off x="290906" y="2913761"/>
            <a:ext cx="2232409" cy="109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rc_mi" descr="http://balkans.aljazeera.net/sites/staff.balkans.aljazeera.com/files/styles/aljazeera_article_main_image/public/hrvatska_pliva_pixsell_mai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621">
            <a:off x="6611946" y="2861217"/>
            <a:ext cx="2133727" cy="121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rc_mi" descr="http://marine.ncp.hr/repository/20090121162128marina_ponton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372">
            <a:off x="6321378" y="4334578"/>
            <a:ext cx="2216902" cy="1193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ravokutnik 9"/>
          <p:cNvSpPr/>
          <p:nvPr/>
        </p:nvSpPr>
        <p:spPr>
          <a:xfrm>
            <a:off x="2939484" y="2108509"/>
            <a:ext cx="3168352" cy="27084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1700" b="1" dirty="0" smtClean="0"/>
              <a:t>PREDNOST</a:t>
            </a:r>
            <a:r>
              <a:rPr lang="hr-HR" sz="1700" dirty="0" smtClean="0"/>
              <a:t> </a:t>
            </a:r>
            <a:r>
              <a:rPr lang="hr-HR" sz="1700" dirty="0"/>
              <a:t>je u tome što </a:t>
            </a:r>
            <a:r>
              <a:rPr lang="hr-HR" sz="1700" dirty="0" smtClean="0"/>
              <a:t>Metis skuplja </a:t>
            </a:r>
            <a:r>
              <a:rPr lang="hr-HR" sz="1700" b="1" dirty="0" smtClean="0"/>
              <a:t>sav neopasan </a:t>
            </a:r>
            <a:r>
              <a:rPr lang="hr-HR" sz="1700" b="1" dirty="0"/>
              <a:t>i </a:t>
            </a:r>
            <a:r>
              <a:rPr lang="hr-HR" sz="1700" b="1" dirty="0" smtClean="0"/>
              <a:t>opasan otpad </a:t>
            </a:r>
            <a:r>
              <a:rPr lang="hr-HR" sz="1700" dirty="0"/>
              <a:t>od proizvođača otpada (</a:t>
            </a:r>
            <a:r>
              <a:rPr lang="hr-HR" sz="1700" dirty="0" smtClean="0"/>
              <a:t>svih </a:t>
            </a:r>
            <a:r>
              <a:rPr lang="hr-HR" sz="1700" dirty="0"/>
              <a:t>poduzeća u brodogradnji, </a:t>
            </a:r>
            <a:r>
              <a:rPr lang="hr-HR" sz="1700" dirty="0" smtClean="0"/>
              <a:t>automobilskoj industriji, marinama, farmaceutskoj industriji, komunalnim poduzećima, auto servisima i drugima), </a:t>
            </a:r>
            <a:r>
              <a:rPr lang="hr-HR" sz="1700" dirty="0"/>
              <a:t>bez obzira </a:t>
            </a:r>
            <a:r>
              <a:rPr lang="hr-HR" sz="1700" dirty="0" smtClean="0"/>
              <a:t>ima li otpad visoku ili nisku vrijednost</a:t>
            </a:r>
            <a:r>
              <a:rPr lang="hr-HR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20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4" y="396457"/>
            <a:ext cx="2609295" cy="1872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5865"/>
            <a:ext cx="2736304" cy="1912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5866"/>
            <a:ext cx="2880320" cy="19126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2736304" cy="1845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09120"/>
            <a:ext cx="2808312" cy="183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808312" cy="184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813777" y="2852936"/>
            <a:ext cx="7704856" cy="11079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1700" dirty="0">
                <a:solidFill>
                  <a:schemeClr val="tx1"/>
                </a:solidFill>
              </a:rPr>
              <a:t> </a:t>
            </a:r>
            <a:r>
              <a:rPr lang="hr-HR" sz="1700" dirty="0" smtClean="0">
                <a:solidFill>
                  <a:schemeClr val="tx1"/>
                </a:solidFill>
              </a:rPr>
              <a:t>Metis preuzima otpad direktno od primarnih proizvođača istog, gdje postavlja svoju opremu za zbrinjavanje, te ga odvozi svojim vlastitim prijevoznim sredstvima. </a:t>
            </a:r>
            <a:r>
              <a:rPr lang="hr-HR" sz="1600" dirty="0" smtClean="0"/>
              <a:t>Sortiranje </a:t>
            </a:r>
            <a:r>
              <a:rPr lang="hr-HR" sz="1600" dirty="0"/>
              <a:t>i </a:t>
            </a:r>
            <a:r>
              <a:rPr lang="hr-HR" sz="1600" dirty="0" smtClean="0"/>
              <a:t>obrada izvršava se </a:t>
            </a:r>
            <a:r>
              <a:rPr lang="hr-HR" sz="1600" dirty="0"/>
              <a:t>u </a:t>
            </a:r>
            <a:r>
              <a:rPr lang="hr-HR" sz="1600" dirty="0" smtClean="0"/>
              <a:t>Metis-ovim </a:t>
            </a:r>
            <a:r>
              <a:rPr lang="hr-HR" sz="1600" dirty="0"/>
              <a:t>pogonima iz kojih </a:t>
            </a:r>
            <a:r>
              <a:rPr lang="hr-HR" sz="1600" dirty="0" smtClean="0"/>
              <a:t>se sekundarna </a:t>
            </a:r>
            <a:r>
              <a:rPr lang="hr-HR" sz="1600" dirty="0"/>
              <a:t>sirovina </a:t>
            </a:r>
            <a:r>
              <a:rPr lang="hr-HR" sz="1600" dirty="0" smtClean="0"/>
              <a:t>isporučuje </a:t>
            </a:r>
            <a:r>
              <a:rPr lang="hr-HR" sz="1600" dirty="0"/>
              <a:t>kupcima u Hrvatskoj, Europi i svijetu.</a:t>
            </a:r>
            <a:endParaRPr lang="hr-HR" sz="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SORTIRANJE OTPADA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836712"/>
            <a:ext cx="8174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/>
              <a:t>U našem </a:t>
            </a:r>
            <a:r>
              <a:rPr lang="hr-HR" sz="1600" dirty="0" smtClean="0"/>
              <a:t>okruženju Metis </a:t>
            </a:r>
            <a:r>
              <a:rPr lang="hr-HR" sz="1600" dirty="0"/>
              <a:t>je </a:t>
            </a:r>
            <a:r>
              <a:rPr lang="hr-HR" sz="1600" dirty="0" smtClean="0"/>
              <a:t>postao </a:t>
            </a:r>
            <a:r>
              <a:rPr lang="hr-HR" sz="1600" dirty="0"/>
              <a:t>najvažnija karika u gospodarenju otpadom. Radeći zajedno s gradskim komunalnim poduzećima </a:t>
            </a:r>
            <a:r>
              <a:rPr lang="hr-HR" sz="1600" dirty="0" smtClean="0"/>
              <a:t>sakuplja </a:t>
            </a:r>
            <a:r>
              <a:rPr lang="hr-HR" sz="1600" dirty="0"/>
              <a:t>i </a:t>
            </a:r>
            <a:r>
              <a:rPr lang="hr-HR" sz="1600" dirty="0" smtClean="0"/>
              <a:t>sortira otpad </a:t>
            </a:r>
            <a:r>
              <a:rPr lang="hr-HR" sz="1600" dirty="0"/>
              <a:t>90% svih tvrtki na našem području.</a:t>
            </a:r>
            <a:endParaRPr lang="hr-HR" sz="1700" dirty="0"/>
          </a:p>
        </p:txBody>
      </p:sp>
      <p:pic>
        <p:nvPicPr>
          <p:cNvPr id="7" name="irc_mi" descr="http://maritime-connector.com/images/viktor-lenac-14-ports-canals-shipyards-1824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01208"/>
            <a:ext cx="1656184" cy="86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59832" y="6237312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TVRTKE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Slikovni rezultat za ARR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0921">
            <a:off x="1947146" y="5196634"/>
            <a:ext cx="720080" cy="720080"/>
          </a:xfrm>
          <a:prstGeom prst="rect">
            <a:avLst/>
          </a:prstGeom>
          <a:noFill/>
        </p:spPr>
      </p:pic>
      <p:pic>
        <p:nvPicPr>
          <p:cNvPr id="3078" name="Picture 6" descr="http://www.metis.hr/wp-content/uploads/2012/10/08-P2060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05064"/>
            <a:ext cx="1224136" cy="918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Slikovni rezultat za ARR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23728" y="3140968"/>
            <a:ext cx="720080" cy="7200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4221088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OTPAD OD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TVRTKI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46" y="4026273"/>
            <a:ext cx="1421012" cy="943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 descr="Slikovni rezultat za ARR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00873">
            <a:off x="4404278" y="3140968"/>
            <a:ext cx="720080" cy="72008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348880"/>
            <a:ext cx="1224136" cy="111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Slikovni rezultat za ARR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38001">
            <a:off x="6353214" y="4274110"/>
            <a:ext cx="720080" cy="720080"/>
          </a:xfrm>
          <a:prstGeom prst="rect">
            <a:avLst/>
          </a:prstGeom>
          <a:noFill/>
        </p:spPr>
      </p:pic>
      <p:pic>
        <p:nvPicPr>
          <p:cNvPr id="17" name="irc_mi" descr="http://www.cistoca-ri.hr/getattachment/5793385c-5015-4ddd-966e-9ad6d98ebe9e/garaza.JPG.aspx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149080"/>
            <a:ext cx="1512168" cy="86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4" descr="Slikovni rezultat za ARRO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5938">
            <a:off x="4569273" y="5182465"/>
            <a:ext cx="720080" cy="72008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 rot="19463120">
            <a:off x="1331318" y="2728250"/>
            <a:ext cx="1728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SAKUPLJANJE I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99104">
            <a:off x="1149935" y="2154190"/>
            <a:ext cx="1224136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 rot="2591907">
            <a:off x="4504583" y="2998719"/>
            <a:ext cx="11702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SORTIRANJE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8347" y="5119219"/>
            <a:ext cx="21995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GRADSKA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KOMUNALNA PODUZEĆA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7599" y="3861048"/>
            <a:ext cx="12085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KOMUNALNI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OTPAD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18843295">
            <a:off x="4317027" y="5316850"/>
            <a:ext cx="26516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OSTALI OTPAD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ŠALJE SE DRUGIM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FIRMAMA U HRVATSKOJ I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EUROPI NA DALJNJU </a:t>
            </a:r>
          </a:p>
          <a:p>
            <a:pPr algn="ctr"/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PRERADU</a:t>
            </a:r>
          </a:p>
        </p:txBody>
      </p:sp>
      <p:sp>
        <p:nvSpPr>
          <p:cNvPr id="25" name="TextBox 24"/>
          <p:cNvSpPr txBox="1"/>
          <p:nvPr/>
        </p:nvSpPr>
        <p:spPr>
          <a:xfrm rot="2193343">
            <a:off x="1323043" y="5794805"/>
            <a:ext cx="13321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PROIZVODNJA</a:t>
            </a:r>
            <a:endParaRPr lang="hr-HR" sz="1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kstniOkvir 4"/>
          <p:cNvSpPr txBox="1"/>
          <p:nvPr/>
        </p:nvSpPr>
        <p:spPr>
          <a:xfrm>
            <a:off x="362979" y="1656662"/>
            <a:ext cx="856895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27" name="irc_mi" descr="http://eudace.eu/mma/maobiusova%20zanka/2013022514243376/mid/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99" y="3857535"/>
            <a:ext cx="1368153" cy="1065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34402"/>
            <a:ext cx="9144000" cy="1262735"/>
          </a:xfrm>
        </p:spPr>
        <p:txBody>
          <a:bodyPr>
            <a:no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</a:rPr>
              <a:t/>
            </a:r>
            <a:br>
              <a:rPr lang="hr-HR" sz="3200" dirty="0" smtClean="0">
                <a:solidFill>
                  <a:srgbClr val="0070C0"/>
                </a:solidFill>
              </a:rPr>
            </a:br>
            <a:r>
              <a:rPr lang="hr-HR" sz="3000" dirty="0" smtClean="0">
                <a:solidFill>
                  <a:srgbClr val="0070C0"/>
                </a:solidFill>
              </a:rPr>
              <a:t>    </a:t>
            </a:r>
            <a:r>
              <a:rPr lang="en-US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</a:t>
            </a:r>
            <a:r>
              <a:rPr lang="hr-HR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ZA GOSPODARENJE AMBALAŽNIM OTPADOM</a:t>
            </a:r>
            <a:r>
              <a:rPr lang="en-US" sz="3200" dirty="0"/>
              <a:t/>
            </a:r>
            <a:br>
              <a:rPr lang="en-US" sz="3200" dirty="0"/>
            </a:br>
            <a:endParaRPr lang="hr-HR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40871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0533" y="4797152"/>
            <a:ext cx="8662933" cy="202812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hr-HR" sz="1700" dirty="0" smtClean="0"/>
          </a:p>
          <a:p>
            <a:pPr marL="0" indent="0" algn="just">
              <a:buNone/>
            </a:pPr>
            <a:r>
              <a:rPr lang="hr-HR" sz="1700" dirty="0" smtClean="0">
                <a:latin typeface="Calibri" panose="020F0502020204030204" pitchFamily="34" charset="0"/>
              </a:rPr>
              <a:t>N</a:t>
            </a:r>
            <a:r>
              <a:rPr lang="vi-VN" sz="1700" dirty="0" smtClean="0">
                <a:latin typeface="Calibri" panose="020F0502020204030204" pitchFamily="34" charset="0"/>
              </a:rPr>
              <a:t>akon </a:t>
            </a:r>
            <a:r>
              <a:rPr lang="vi-VN" sz="1700" dirty="0">
                <a:latin typeface="Calibri" panose="020F0502020204030204" pitchFamily="34" charset="0"/>
              </a:rPr>
              <a:t>što su zadovoljeni strogi kriteriji, Metis je u suradnji s Fondom za </a:t>
            </a:r>
            <a:r>
              <a:rPr lang="hr-HR" sz="1700" dirty="0" smtClean="0">
                <a:latin typeface="Calibri" panose="020F0502020204030204" pitchFamily="34" charset="0"/>
              </a:rPr>
              <a:t>zaštitu</a:t>
            </a:r>
            <a:r>
              <a:rPr lang="vi-VN" sz="1700" dirty="0" smtClean="0">
                <a:latin typeface="Calibri" panose="020F0502020204030204" pitchFamily="34" charset="0"/>
              </a:rPr>
              <a:t> </a:t>
            </a:r>
            <a:r>
              <a:rPr lang="vi-VN" sz="1700" dirty="0">
                <a:latin typeface="Calibri" panose="020F0502020204030204" pitchFamily="34" charset="0"/>
              </a:rPr>
              <a:t>okoliša i energetsku učinkovitost postao Centar za gospodarenje ambalažnim otpadom. Centar obavlja poslove preuzimanja, brojenja, evidentiranja, vođenja baze podataka, prešanja, baliranja i skladištenja ambalažnog otpada s područja Primorsko – goranske, Ličko – senjske i Istarske županije te županija s kojima graniči. Otpad se otprema ovlaštenoj osobi za zbrinjavanje i uporabu ambalažnog otpada.</a:t>
            </a:r>
            <a:endParaRPr lang="hr-HR" sz="1700" dirty="0">
              <a:latin typeface="Calibri" panose="020F050202020403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251520" y="4437112"/>
            <a:ext cx="856895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48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EKOLOŠKA OSVJEŠTENOST I EDUKACIJA OD MALIH NOGU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rc_mi" descr="http://afirmator.org/wp-content/uploads/2012/06/skol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3600400" cy="24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rc_mi" descr="http://www.okradio.rs/images/news/1343027450-aleksinac%20vrti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87" y="1556792"/>
            <a:ext cx="367240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Pravokutnik 5"/>
          <p:cNvSpPr/>
          <p:nvPr/>
        </p:nvSpPr>
        <p:spPr>
          <a:xfrm>
            <a:off x="1475656" y="4797152"/>
            <a:ext cx="6336704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Preko 40 godina Metis provodi projekte sakupljanja papira u vrtićima i školama kako bi pomogao u educiranju djece kako zaštititi prirodu.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5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SAKUPLJENE  KOLIČINE MATERIJALA</a:t>
            </a:r>
            <a:endParaRPr lang="hr-HR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18843" y="1196752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Sakupljene količine materijala</a:t>
            </a:r>
            <a:r>
              <a:rPr lang="en-US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godišnjoj razini</a:t>
            </a:r>
            <a:r>
              <a:rPr lang="en-US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1700" dirty="0" smtClean="0"/>
              <a:t>                                            </a:t>
            </a:r>
          </a:p>
          <a:p>
            <a:pPr marL="0" indent="0">
              <a:buNone/>
            </a:pPr>
            <a:r>
              <a:rPr lang="hr-HR" sz="1700" dirty="0"/>
              <a:t> </a:t>
            </a:r>
            <a:r>
              <a:rPr lang="hr-HR" sz="1700" dirty="0" smtClean="0"/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hr-HR" sz="17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7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Crni metali</a:t>
            </a:r>
            <a:r>
              <a:rPr lang="en-US" sz="17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hr-HR" sz="17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52.000,</a:t>
            </a:r>
            <a:r>
              <a:rPr lang="en-US" sz="17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t</a:t>
            </a:r>
            <a:r>
              <a:rPr lang="hr-HR" sz="17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ona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hr-HR" sz="1700" dirty="0" smtClean="0"/>
              <a:t>                                             </a:t>
            </a:r>
          </a:p>
          <a:p>
            <a:pPr marL="0" indent="0">
              <a:buNone/>
            </a:pPr>
            <a:endParaRPr lang="hr-HR" sz="1700" dirty="0"/>
          </a:p>
          <a:p>
            <a:pPr marL="0" indent="0">
              <a:buNone/>
            </a:pPr>
            <a:r>
              <a:rPr lang="hr-HR" sz="1700" dirty="0" smtClean="0"/>
              <a:t>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hr-HR" sz="1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7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Obojeni metali</a:t>
            </a:r>
            <a:r>
              <a:rPr lang="en-US" sz="17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hr-HR" sz="17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5.000,</a:t>
            </a:r>
            <a:r>
              <a:rPr lang="en-US" sz="17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t</a:t>
            </a:r>
            <a:r>
              <a:rPr lang="hr-HR" sz="17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ona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/>
            </a:r>
            <a:br>
              <a:rPr lang="en-US" sz="1700" dirty="0"/>
            </a:br>
            <a:endParaRPr lang="hr-HR" sz="1700" dirty="0" smtClean="0"/>
          </a:p>
          <a:p>
            <a:pPr marL="0" indent="0">
              <a:buNone/>
            </a:pPr>
            <a:r>
              <a:rPr lang="en-US" sz="1700" dirty="0">
                <a:solidFill>
                  <a:srgbClr val="0070C0"/>
                </a:solidFill>
              </a:rPr>
              <a:t/>
            </a:r>
            <a:br>
              <a:rPr lang="en-US" sz="1700" dirty="0">
                <a:solidFill>
                  <a:srgbClr val="0070C0"/>
                </a:solidFill>
              </a:rPr>
            </a:br>
            <a:r>
              <a:rPr lang="hr-HR" sz="1700" dirty="0" smtClean="0">
                <a:solidFill>
                  <a:srgbClr val="0070C0"/>
                </a:solidFill>
              </a:rPr>
              <a:t>                                                                                                                  </a:t>
            </a:r>
            <a:r>
              <a:rPr lang="hr-HR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Nemetali: 22.000 tona</a:t>
            </a:r>
          </a:p>
          <a:p>
            <a:pPr marL="0" indent="0">
              <a:buNone/>
            </a:pPr>
            <a:endParaRPr lang="hr-HR" sz="1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r-HR" sz="17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r-HR" sz="1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hr-HR" sz="1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</a:t>
            </a:r>
            <a:r>
              <a:rPr lang="hr-HR" sz="1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Koncesijska roba: 20.000 tona</a:t>
            </a:r>
            <a:endParaRPr lang="hr-HR" sz="17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28" y="1973465"/>
            <a:ext cx="1224136" cy="79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87" y="2887549"/>
            <a:ext cx="1202163" cy="772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2419">
            <a:off x="716598" y="3997226"/>
            <a:ext cx="1489348" cy="80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293">
            <a:off x="1809469" y="4139086"/>
            <a:ext cx="1144536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automotorisport.hr/img/Cvek%20novo/Vijesti2/CitroenReciklirajProfitiraj580-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8246">
            <a:off x="613799" y="5271848"/>
            <a:ext cx="1275457" cy="85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http://www.ezadar.hr/repository/image_raw/19452/large/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0385">
            <a:off x="1735857" y="5320297"/>
            <a:ext cx="1199144" cy="78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http://www.gradimo.hr/blobs/bb1ed9e0-42c3-4618-b3d8-b27c3a87f3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4018">
            <a:off x="2676678" y="5556830"/>
            <a:ext cx="1110221" cy="740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1648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3446" y="2924944"/>
            <a:ext cx="9120088" cy="1880617"/>
          </a:xfr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1800" dirty="0" smtClean="0"/>
              <a:t>Metis </a:t>
            </a:r>
            <a:r>
              <a:rPr lang="hr-HR" sz="1800" dirty="0"/>
              <a:t>pruža savjetodavne usluge pri izradi potrebne dokumentacije i prilagodbi poslovanja poduzeća strogim zahtjevima zaštite okoliša. Cilj je kroz uslugu ponuditi obrazovanje i prenijeti stečeno iskustvo u postupanju s opasnim i neopasnim otpadom kako bi male tvrtke i obrtnici zadovoljili uvjete koje postavlja Zakon o zaštiti okoliša i Zakon o otpadu. 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5182" y="260648"/>
            <a:ext cx="3175998" cy="720080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EKO-KONZALTING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323528" y="1484784"/>
            <a:ext cx="8136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i="1" dirty="0" smtClean="0"/>
              <a:t>Odjel </a:t>
            </a:r>
            <a:r>
              <a:rPr lang="hr-HR" i="1" dirty="0"/>
              <a:t>za pružanje ekoloških </a:t>
            </a:r>
            <a:r>
              <a:rPr lang="hr-HR" i="1" dirty="0" smtClean="0"/>
              <a:t>usluga </a:t>
            </a:r>
            <a:r>
              <a:rPr lang="hr-HR" dirty="0" smtClean="0"/>
              <a:t>orijentiran </a:t>
            </a:r>
            <a:r>
              <a:rPr lang="hr-HR" dirty="0"/>
              <a:t>je na obrtnike i manje tvrtke. Svaka pravna osoba dužna je svoje poslovanje uskladiti sa zakonskim propisima iz zaštite okoliša.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38" y="4509120"/>
            <a:ext cx="9174872" cy="2475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7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" y="188640"/>
            <a:ext cx="5010150" cy="471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5157192"/>
            <a:ext cx="8799013" cy="1530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1700" dirty="0">
                <a:latin typeface="Calibri" panose="020F0502020204030204" pitchFamily="34" charset="0"/>
              </a:rPr>
              <a:t>Snabdijevanje poslovnih partnera s kompletnom zaštitnom radnom opremom jedna je od djelatnosti Metisa. Proizvodi koje Metis nudi su radna odjeća i obuća sa svim pripadajućim certifikatima. Materijali se nabavljaju od renomiranih domaćih proizvođača. Radna odjeća šiva se prema svim standardima koje propisuje zakonodavac za određena radna mjesta.</a:t>
            </a:r>
            <a:endParaRPr lang="hr-HR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2267744" y="1196752"/>
            <a:ext cx="2016224" cy="1512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79712" y="1789993"/>
            <a:ext cx="2880320" cy="1512168"/>
          </a:xfrm>
          <a:solidFill>
            <a:schemeClr val="bg1"/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RADNA ODJEĆA I OBUĆA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26982" y="4725144"/>
            <a:ext cx="900829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218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61950" y="69920"/>
            <a:ext cx="3347864" cy="1453811"/>
          </a:xfrm>
        </p:spPr>
        <p:txBody>
          <a:bodyPr>
            <a:noAutofit/>
          </a:bodyPr>
          <a:lstStyle/>
          <a:p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/>
              <a:t/>
            </a:r>
            <a:br>
              <a:rPr lang="hr-HR" sz="3200" dirty="0"/>
            </a:b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OSTALE AKTIVNOSTI</a:t>
            </a:r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/>
              <a:t/>
            </a:r>
            <a:br>
              <a:rPr lang="hr-HR" sz="3200" dirty="0"/>
            </a:br>
            <a:r>
              <a:rPr lang="hr-HR" sz="3200" dirty="0" smtClean="0"/>
              <a:t/>
            </a:r>
            <a:br>
              <a:rPr lang="hr-HR" sz="3200" dirty="0" smtClean="0"/>
            </a:br>
            <a:endParaRPr lang="hr-HR" sz="3200" dirty="0"/>
          </a:p>
        </p:txBody>
      </p:sp>
      <p:sp>
        <p:nvSpPr>
          <p:cNvPr id="6" name="Pravokutnik 5"/>
          <p:cNvSpPr/>
          <p:nvPr/>
        </p:nvSpPr>
        <p:spPr>
          <a:xfrm>
            <a:off x="343136" y="1551027"/>
            <a:ext cx="487693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r-HR" sz="1600" dirty="0" smtClean="0"/>
              <a:t>Demontaža </a:t>
            </a:r>
            <a:r>
              <a:rPr lang="hr-HR" sz="1600" dirty="0"/>
              <a:t>i uklanjanje dijelova </a:t>
            </a:r>
            <a:r>
              <a:rPr lang="hr-HR" sz="1600" dirty="0" smtClean="0"/>
              <a:t>lučkih, kontejnerskih i ostalih dizalica u </a:t>
            </a:r>
            <a:r>
              <a:rPr lang="hr-HR" sz="1600" dirty="0"/>
              <a:t>luci </a:t>
            </a:r>
            <a:r>
              <a:rPr lang="hr-HR" sz="1600" dirty="0" smtClean="0"/>
              <a:t>Rijeka i brodogradilištu 3. Maj.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r-HR" sz="1600" dirty="0" smtClean="0"/>
              <a:t> Demontaža i </a:t>
            </a:r>
            <a:r>
              <a:rPr lang="hr-HR" sz="1600" dirty="0"/>
              <a:t>uklanjanje dijelova metalnih spremnika </a:t>
            </a:r>
            <a:r>
              <a:rPr lang="hr-HR" sz="1600" dirty="0" smtClean="0"/>
              <a:t>   </a:t>
            </a:r>
          </a:p>
          <a:p>
            <a:pPr algn="just"/>
            <a:r>
              <a:rPr lang="hr-HR" sz="1600" dirty="0"/>
              <a:t> </a:t>
            </a:r>
            <a:r>
              <a:rPr lang="hr-HR" sz="1600" dirty="0" smtClean="0"/>
              <a:t>      na područjima </a:t>
            </a:r>
            <a:r>
              <a:rPr lang="hr-HR" sz="1600" dirty="0"/>
              <a:t>društva DINA - Petrokemija </a:t>
            </a:r>
            <a:r>
              <a:rPr lang="hr-HR" sz="1600" dirty="0" smtClean="0"/>
              <a:t>d.d. u </a:t>
            </a:r>
          </a:p>
          <a:p>
            <a:pPr algn="just"/>
            <a:r>
              <a:rPr lang="hr-HR" sz="1600" dirty="0"/>
              <a:t> </a:t>
            </a:r>
            <a:r>
              <a:rPr lang="hr-HR" sz="1600" dirty="0" smtClean="0"/>
              <a:t>      Omišlju.</a:t>
            </a:r>
          </a:p>
          <a:p>
            <a:pPr algn="just"/>
            <a:endParaRPr lang="hr-HR" sz="14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805" y="107050"/>
            <a:ext cx="3275307" cy="442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niOkvir 10"/>
          <p:cNvSpPr txBox="1"/>
          <p:nvPr/>
        </p:nvSpPr>
        <p:spPr>
          <a:xfrm>
            <a:off x="107504" y="4725144"/>
            <a:ext cx="892777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8" y="5229200"/>
            <a:ext cx="2134176" cy="157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231214"/>
            <a:ext cx="2147482" cy="158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E:\Marko\Terminal AGCT\Slike\IMG_17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64" y="5241760"/>
            <a:ext cx="2123784" cy="158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E:\Marko\Viktor Lenac\IMG000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07" y="5202054"/>
            <a:ext cx="2119605" cy="158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0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05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RAZGRADNJA BRODOVA U BRODOGRADILIŠTU VIKTOR LENAC </a:t>
            </a:r>
            <a:endParaRPr lang="hr-HR" sz="17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hr-HR" sz="1800" dirty="0"/>
              <a:t>U skladu s planom za razvoj i unaprjeđenje svojih aktivnosti, uključujući povećanje prometa i prihoda od prodaje metala i drugih sirovina, Metis </a:t>
            </a:r>
            <a:r>
              <a:rPr lang="hr-HR" sz="1800" dirty="0" smtClean="0"/>
              <a:t>d.d. koristiti kapacitete BRODOGRADLIŠTA </a:t>
            </a:r>
            <a:r>
              <a:rPr lang="hr-HR" sz="1800" dirty="0"/>
              <a:t>Viktor </a:t>
            </a:r>
            <a:r>
              <a:rPr lang="hr-HR" sz="1800" dirty="0" err="1" smtClean="0"/>
              <a:t>Lenac</a:t>
            </a:r>
            <a:r>
              <a:rPr lang="hr-HR" sz="1800" dirty="0"/>
              <a:t> </a:t>
            </a:r>
            <a:r>
              <a:rPr lang="hr-HR" sz="1800" dirty="0" smtClean="0"/>
              <a:t>za razgradnju brodova i plovnih objekata.</a:t>
            </a:r>
            <a:endParaRPr lang="hr-HR" sz="17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29" y="3717032"/>
            <a:ext cx="5369793" cy="286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79512" y="2999982"/>
            <a:ext cx="878497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073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64087" y="548680"/>
            <a:ext cx="3312369" cy="612068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hr-HR" sz="56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5600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b="1" dirty="0" err="1" smtClean="0">
                <a:latin typeface="Calibri" panose="020F0502020204030204" pitchFamily="34" charset="0"/>
              </a:rPr>
              <a:t>Sjedište</a:t>
            </a:r>
            <a:endParaRPr lang="en-US" sz="68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dirty="0" smtClean="0">
                <a:latin typeface="Calibri" panose="020F0502020204030204" pitchFamily="34" charset="0"/>
              </a:rPr>
              <a:t>Kukuljanovo 414, 51227 Kukuljanovo</a:t>
            </a:r>
          </a:p>
          <a:p>
            <a:pPr marL="0" indent="0" algn="ctr">
              <a:buNone/>
            </a:pPr>
            <a:endParaRPr lang="hr-HR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dirty="0" err="1" smtClean="0">
                <a:latin typeface="Calibri" panose="020F0502020204030204" pitchFamily="34" charset="0"/>
              </a:rPr>
              <a:t>Trgovački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sud</a:t>
            </a:r>
            <a:r>
              <a:rPr lang="en-US" sz="6800" dirty="0" smtClean="0">
                <a:latin typeface="Calibri" panose="020F0502020204030204" pitchFamily="34" charset="0"/>
              </a:rPr>
              <a:t> Rijeka, </a:t>
            </a:r>
            <a:endParaRPr lang="hr-HR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dirty="0" err="1" smtClean="0">
                <a:latin typeface="Calibri" panose="020F0502020204030204" pitchFamily="34" charset="0"/>
              </a:rPr>
              <a:t>upisano</a:t>
            </a:r>
            <a:r>
              <a:rPr lang="en-US" sz="6800" dirty="0" smtClean="0">
                <a:latin typeface="Calibri" panose="020F0502020204030204" pitchFamily="34" charset="0"/>
              </a:rPr>
              <a:t> pod br. </a:t>
            </a:r>
            <a:r>
              <a:rPr lang="en-US" sz="6800" b="1" dirty="0" smtClean="0">
                <a:latin typeface="Calibri" panose="020F0502020204030204" pitchFamily="34" charset="0"/>
              </a:rPr>
              <a:t>MBS</a:t>
            </a:r>
            <a:r>
              <a:rPr lang="en-US" sz="6800" dirty="0" smtClean="0">
                <a:latin typeface="Calibri" panose="020F0502020204030204" pitchFamily="34" charset="0"/>
              </a:rPr>
              <a:t> – 040023360</a:t>
            </a:r>
          </a:p>
          <a:p>
            <a:pPr marL="0" indent="0" algn="ctr">
              <a:buNone/>
            </a:pPr>
            <a:endParaRPr lang="hr-HR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b="1" dirty="0" smtClean="0">
                <a:latin typeface="Calibri" panose="020F0502020204030204" pitchFamily="34" charset="0"/>
              </a:rPr>
              <a:t>OIB: </a:t>
            </a:r>
            <a:r>
              <a:rPr lang="en-US" sz="6800" dirty="0" smtClean="0">
                <a:latin typeface="Calibri" panose="020F0502020204030204" pitchFamily="34" charset="0"/>
              </a:rPr>
              <a:t>19158233033</a:t>
            </a:r>
          </a:p>
          <a:p>
            <a:pPr marL="0" indent="0" algn="ctr">
              <a:buNone/>
            </a:pPr>
            <a:endParaRPr lang="hr-HR" sz="68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b="1" dirty="0" err="1" smtClean="0">
                <a:latin typeface="Calibri" panose="020F0502020204030204" pitchFamily="34" charset="0"/>
              </a:rPr>
              <a:t>Temeljni</a:t>
            </a:r>
            <a:r>
              <a:rPr lang="en-US" sz="6800" b="1" dirty="0" smtClean="0">
                <a:latin typeface="Calibri" panose="020F0502020204030204" pitchFamily="34" charset="0"/>
              </a:rPr>
              <a:t> </a:t>
            </a:r>
            <a:r>
              <a:rPr lang="en-US" sz="6800" b="1" dirty="0" err="1" smtClean="0">
                <a:latin typeface="Calibri" panose="020F0502020204030204" pitchFamily="34" charset="0"/>
              </a:rPr>
              <a:t>kapital</a:t>
            </a:r>
            <a:endParaRPr lang="en-US" sz="68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dirty="0" smtClean="0">
                <a:latin typeface="Calibri" panose="020F0502020204030204" pitchFamily="34" charset="0"/>
              </a:rPr>
              <a:t>13.425.400,00 </a:t>
            </a:r>
            <a:r>
              <a:rPr lang="en-US" sz="6800" dirty="0" err="1" smtClean="0">
                <a:latin typeface="Calibri" panose="020F0502020204030204" pitchFamily="34" charset="0"/>
              </a:rPr>
              <a:t>kn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uplaćen</a:t>
            </a:r>
            <a:r>
              <a:rPr lang="en-US" sz="6800" dirty="0" smtClean="0">
                <a:latin typeface="Calibri" panose="020F0502020204030204" pitchFamily="34" charset="0"/>
              </a:rPr>
              <a:t> u </a:t>
            </a:r>
            <a:r>
              <a:rPr lang="en-US" sz="6800" dirty="0" err="1" smtClean="0">
                <a:latin typeface="Calibri" panose="020F0502020204030204" pitchFamily="34" charset="0"/>
              </a:rPr>
              <a:t>cijelosti</a:t>
            </a:r>
            <a:endParaRPr lang="en-US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dirty="0" err="1" smtClean="0">
                <a:latin typeface="Calibri" panose="020F0502020204030204" pitchFamily="34" charset="0"/>
              </a:rPr>
              <a:t>Ukupan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broj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izdanih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dionica</a:t>
            </a:r>
            <a:r>
              <a:rPr lang="en-US" sz="6800" dirty="0" smtClean="0">
                <a:latin typeface="Calibri" panose="020F0502020204030204" pitchFamily="34" charset="0"/>
              </a:rPr>
              <a:t>: 7.066</a:t>
            </a:r>
          </a:p>
          <a:p>
            <a:pPr marL="0" indent="0" algn="ctr">
              <a:buNone/>
            </a:pPr>
            <a:r>
              <a:rPr lang="en-US" sz="6800" dirty="0" err="1" smtClean="0">
                <a:latin typeface="Calibri" panose="020F0502020204030204" pitchFamily="34" charset="0"/>
              </a:rPr>
              <a:t>Nominalna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vrijednost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dionice</a:t>
            </a:r>
            <a:r>
              <a:rPr lang="en-US" sz="6800" dirty="0" smtClean="0">
                <a:latin typeface="Calibri" panose="020F0502020204030204" pitchFamily="34" charset="0"/>
              </a:rPr>
              <a:t> </a:t>
            </a:r>
            <a:r>
              <a:rPr lang="en-US" sz="6800" dirty="0" err="1" smtClean="0">
                <a:latin typeface="Calibri" panose="020F0502020204030204" pitchFamily="34" charset="0"/>
              </a:rPr>
              <a:t>iznosi</a:t>
            </a:r>
            <a:r>
              <a:rPr lang="en-US" sz="6800" dirty="0" smtClean="0">
                <a:latin typeface="Calibri" panose="020F0502020204030204" pitchFamily="34" charset="0"/>
              </a:rPr>
              <a:t>: 1.900,00 </a:t>
            </a:r>
            <a:r>
              <a:rPr lang="en-US" sz="6800" dirty="0" err="1" smtClean="0">
                <a:latin typeface="Calibri" panose="020F0502020204030204" pitchFamily="34" charset="0"/>
              </a:rPr>
              <a:t>kn</a:t>
            </a:r>
            <a:endParaRPr lang="hr-HR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68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hr-HR" sz="6800" b="1" dirty="0" smtClean="0">
                <a:latin typeface="Calibri" panose="020F0502020204030204" pitchFamily="34" charset="0"/>
              </a:rPr>
              <a:t>U</a:t>
            </a:r>
            <a:r>
              <a:rPr lang="en-US" sz="6800" b="1" dirty="0" err="1" smtClean="0">
                <a:latin typeface="Calibri" panose="020F0502020204030204" pitchFamily="34" charset="0"/>
              </a:rPr>
              <a:t>prava</a:t>
            </a:r>
            <a:endParaRPr lang="en-US" sz="68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dirty="0" smtClean="0">
                <a:latin typeface="Calibri" panose="020F0502020204030204" pitchFamily="34" charset="0"/>
              </a:rPr>
              <a:t>Jerry Pajić, </a:t>
            </a:r>
            <a:r>
              <a:rPr lang="en-US" sz="6800" dirty="0" err="1" smtClean="0">
                <a:latin typeface="Calibri" panose="020F0502020204030204" pitchFamily="34" charset="0"/>
              </a:rPr>
              <a:t>ing</a:t>
            </a:r>
            <a:r>
              <a:rPr lang="en-US" sz="6800" dirty="0" smtClean="0">
                <a:latin typeface="Calibri" panose="020F0502020204030204" pitchFamily="34" charset="0"/>
              </a:rPr>
              <a:t>. – </a:t>
            </a:r>
            <a:r>
              <a:rPr lang="en-US" sz="6800" dirty="0" err="1" smtClean="0">
                <a:latin typeface="Calibri" panose="020F0502020204030204" pitchFamily="34" charset="0"/>
              </a:rPr>
              <a:t>direktor</a:t>
            </a:r>
            <a:endParaRPr lang="en-US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hr-HR" sz="6800" b="1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6800" b="1" dirty="0" err="1" smtClean="0">
                <a:latin typeface="Calibri" panose="020F0502020204030204" pitchFamily="34" charset="0"/>
              </a:rPr>
              <a:t>Predsjednik</a:t>
            </a:r>
            <a:r>
              <a:rPr lang="en-US" sz="6800" b="1" dirty="0" smtClean="0">
                <a:latin typeface="Calibri" panose="020F0502020204030204" pitchFamily="34" charset="0"/>
              </a:rPr>
              <a:t> NO</a:t>
            </a:r>
          </a:p>
          <a:p>
            <a:pPr marL="0" indent="0" algn="ctr">
              <a:buNone/>
            </a:pPr>
            <a:r>
              <a:rPr lang="en-US" sz="6800" dirty="0" smtClean="0">
                <a:latin typeface="Calibri" panose="020F0502020204030204" pitchFamily="34" charset="0"/>
              </a:rPr>
              <a:t>Iva Pripuz </a:t>
            </a:r>
            <a:r>
              <a:rPr lang="en-US" sz="6800" dirty="0" err="1" smtClean="0">
                <a:latin typeface="Calibri" panose="020F0502020204030204" pitchFamily="34" charset="0"/>
              </a:rPr>
              <a:t>Špekuljuk</a:t>
            </a:r>
            <a:r>
              <a:rPr lang="en-US" sz="6800" dirty="0" smtClean="0">
                <a:latin typeface="Calibri" panose="020F0502020204030204" pitchFamily="34" charset="0"/>
              </a:rPr>
              <a:t>  </a:t>
            </a:r>
            <a:endParaRPr lang="hr-HR" sz="6800" dirty="0" smtClean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56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5600" dirty="0" smtClean="0"/>
              <a:t> </a:t>
            </a:r>
          </a:p>
          <a:p>
            <a:pPr marL="0" indent="0" algn="ctr">
              <a:buNone/>
            </a:pPr>
            <a:endParaRPr lang="hr-HR" sz="5600" dirty="0" smtClean="0"/>
          </a:p>
          <a:p>
            <a:pPr marL="0" indent="0" algn="ctr">
              <a:buNone/>
            </a:pPr>
            <a:endParaRPr lang="hr-HR" sz="5600" dirty="0" smtClean="0"/>
          </a:p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5457"/>
            <a:ext cx="3888433" cy="3255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E:\metis _ulaz\20130621_114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88843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rnaP\Desktop\PREZENTACIJA METIS d.d. - eng. verzija\Dokumentacija_Irvin\FOLLIA-PREZENTACIJA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968552" cy="662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MirnaP\Desktop\Dokumentacija_Irvin\FOLLIA-PREZENTACIJA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16" y="2356537"/>
            <a:ext cx="2832612" cy="212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MirnaP\Desktop\Dokumentacija_Irvin\FOLLIA-PREZENTACIJA\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16" y="152413"/>
            <a:ext cx="2832612" cy="212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rnaP\Desktop\PREZENTACIJA METIS d.d. - eng. verzija\Dokumentacija_Irvin\FOLLIA-PREZENTACIJA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916" y="4625800"/>
            <a:ext cx="2832612" cy="212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niOkvir 9"/>
          <p:cNvSpPr txBox="1"/>
          <p:nvPr/>
        </p:nvSpPr>
        <p:spPr>
          <a:xfrm rot="5400000">
            <a:off x="2448058" y="3244337"/>
            <a:ext cx="662473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72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UPRAVA DRUŠTVA</a:t>
            </a:r>
            <a:b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377409" cy="22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3384376" cy="22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niOkvir 11"/>
          <p:cNvSpPr txBox="1"/>
          <p:nvPr/>
        </p:nvSpPr>
        <p:spPr>
          <a:xfrm>
            <a:off x="4572000" y="1916832"/>
            <a:ext cx="403244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700" dirty="0" smtClean="0"/>
              <a:t>Uprava Društva</a:t>
            </a:r>
            <a:r>
              <a:rPr lang="hr-HR" sz="1700" dirty="0"/>
              <a:t> </a:t>
            </a:r>
            <a:r>
              <a:rPr lang="hr-HR" sz="1700" dirty="0" smtClean="0"/>
              <a:t>smještena je u Industrijskoj</a:t>
            </a:r>
          </a:p>
          <a:p>
            <a:r>
              <a:rPr lang="en-US" sz="1700" dirty="0" err="1" smtClean="0"/>
              <a:t>zon</a:t>
            </a:r>
            <a:r>
              <a:rPr lang="hr-HR" sz="1700" dirty="0" smtClean="0"/>
              <a:t>i</a:t>
            </a:r>
            <a:r>
              <a:rPr lang="en-US" sz="1700" dirty="0" smtClean="0"/>
              <a:t> </a:t>
            </a:r>
            <a:r>
              <a:rPr lang="hr-HR" sz="1700" dirty="0" smtClean="0"/>
              <a:t>na</a:t>
            </a:r>
            <a:r>
              <a:rPr lang="en-US" sz="1700" dirty="0" smtClean="0"/>
              <a:t> </a:t>
            </a:r>
            <a:r>
              <a:rPr lang="en-US" sz="1700" dirty="0" err="1" smtClean="0"/>
              <a:t>Kukuljanov</a:t>
            </a:r>
            <a:r>
              <a:rPr lang="hr-HR" sz="1700" dirty="0" smtClean="0"/>
              <a:t>u. </a:t>
            </a:r>
          </a:p>
          <a:p>
            <a:r>
              <a:rPr lang="hr-HR" sz="1700" dirty="0" smtClean="0"/>
              <a:t>Na čelu Uprave Društva je Predsjednik Uprave</a:t>
            </a:r>
            <a:r>
              <a:rPr lang="en-US" sz="1700" dirty="0" smtClean="0"/>
              <a:t> </a:t>
            </a:r>
            <a:r>
              <a:rPr lang="hr-HR" sz="1700" dirty="0" smtClean="0"/>
              <a:t>gosp. </a:t>
            </a:r>
            <a:r>
              <a:rPr lang="en-US" sz="1700" dirty="0" smtClean="0"/>
              <a:t>Jerry </a:t>
            </a:r>
            <a:r>
              <a:rPr lang="en-US" sz="1700" dirty="0" err="1" smtClean="0"/>
              <a:t>Paji</a:t>
            </a:r>
            <a:r>
              <a:rPr lang="hr-HR" sz="1700" dirty="0" smtClean="0"/>
              <a:t>ć</a:t>
            </a:r>
            <a:r>
              <a:rPr lang="hr-HR" sz="1700" dirty="0"/>
              <a:t> </a:t>
            </a:r>
            <a:r>
              <a:rPr lang="hr-HR" sz="1700" dirty="0" smtClean="0"/>
              <a:t>koji je na toj poziciji od 2006. godine.</a:t>
            </a:r>
            <a:endParaRPr lang="hr-HR" sz="1700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683569" y="3933056"/>
            <a:ext cx="40324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700" dirty="0" smtClean="0"/>
              <a:t>U Upravi Društva zaposleno je 26 radnika smještenih u sedam odjela</a:t>
            </a:r>
            <a:r>
              <a:rPr lang="en-US" sz="1700" dirty="0" smtClean="0"/>
              <a:t>:</a:t>
            </a:r>
            <a:endParaRPr lang="hr-HR" sz="1700" dirty="0" smtClean="0"/>
          </a:p>
          <a:p>
            <a:r>
              <a:rPr lang="hr-HR" sz="1700" dirty="0" smtClean="0"/>
              <a:t>• Sektor za kontroling i IT</a:t>
            </a:r>
          </a:p>
          <a:p>
            <a:r>
              <a:rPr lang="hr-HR" sz="1700" dirty="0" smtClean="0"/>
              <a:t>• Odjel nabave</a:t>
            </a:r>
          </a:p>
          <a:p>
            <a:r>
              <a:rPr lang="hr-HR" sz="1700" dirty="0" smtClean="0"/>
              <a:t>• Financijsko-računovodstveni odjel</a:t>
            </a:r>
          </a:p>
          <a:p>
            <a:r>
              <a:rPr lang="en-US" sz="1700" dirty="0" smtClean="0"/>
              <a:t>•</a:t>
            </a:r>
            <a:r>
              <a:rPr lang="hr-HR" sz="1700" dirty="0" smtClean="0"/>
              <a:t> Opći, pravni i kadrovski odjel</a:t>
            </a:r>
          </a:p>
          <a:p>
            <a:r>
              <a:rPr lang="en-US" sz="1700" dirty="0" smtClean="0"/>
              <a:t>•</a:t>
            </a:r>
            <a:r>
              <a:rPr lang="hr-HR" sz="1700" dirty="0" smtClean="0"/>
              <a:t> Odjel za zaštitu okoliša i zaštitu na radu</a:t>
            </a:r>
          </a:p>
          <a:p>
            <a:r>
              <a:rPr lang="hr-HR" sz="1700" dirty="0" smtClean="0"/>
              <a:t>• Tehnički odjel</a:t>
            </a:r>
          </a:p>
          <a:p>
            <a:r>
              <a:rPr lang="hr-HR" sz="1700" dirty="0" smtClean="0"/>
              <a:t>• Ured Predsjednika Uprave</a:t>
            </a:r>
          </a:p>
          <a:p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3170704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marL="0" indent="0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KUKULJANOVO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419"/>
            <a:ext cx="9144000" cy="4721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1458" y="1052736"/>
            <a:ext cx="8784976" cy="1265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/>
              <a:t>Novi proizvodni </a:t>
            </a:r>
            <a:r>
              <a:rPr lang="hr-HR" sz="1800" dirty="0" smtClean="0"/>
              <a:t>pogon otvoren 2008. godine </a:t>
            </a:r>
            <a:r>
              <a:rPr lang="hr-HR" sz="1800" dirty="0"/>
              <a:t>nalazi se na </a:t>
            </a:r>
            <a:r>
              <a:rPr lang="hr-HR" sz="1800" dirty="0" err="1"/>
              <a:t>Kukuljanovu</a:t>
            </a:r>
            <a:r>
              <a:rPr lang="hr-HR" sz="1800" dirty="0"/>
              <a:t> na površini od 35.000 m</a:t>
            </a:r>
            <a:r>
              <a:rPr lang="hr-HR" sz="1800" baseline="30000" dirty="0"/>
              <a:t>2</a:t>
            </a:r>
            <a:r>
              <a:rPr lang="hr-HR" sz="1800" dirty="0"/>
              <a:t> gdje se nalazi i sjedište društva Metis d.d. Na ovom području Metis zapošljava 65 djelatnika.</a:t>
            </a:r>
            <a:endParaRPr lang="en-US" sz="1700" b="1" dirty="0"/>
          </a:p>
          <a:p>
            <a:pPr marL="0" indent="0">
              <a:buNone/>
            </a:pPr>
            <a:endParaRPr lang="hr-HR" sz="1700" dirty="0"/>
          </a:p>
        </p:txBody>
      </p:sp>
      <p:sp>
        <p:nvSpPr>
          <p:cNvPr id="7" name="TekstniOkvir 6"/>
          <p:cNvSpPr txBox="1"/>
          <p:nvPr/>
        </p:nvSpPr>
        <p:spPr>
          <a:xfrm>
            <a:off x="12094" y="1977753"/>
            <a:ext cx="9144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134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KUKULJANOVO</a:t>
            </a:r>
            <a:endParaRPr lang="hr-H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059">
            <a:off x="1211078" y="1341107"/>
            <a:ext cx="2746400" cy="190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126">
            <a:off x="4252883" y="1484717"/>
            <a:ext cx="2880320" cy="161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9091">
            <a:off x="5919094" y="2919981"/>
            <a:ext cx="28083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413">
            <a:off x="548190" y="3490889"/>
            <a:ext cx="2660469" cy="164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159" y="2764708"/>
            <a:ext cx="2993558" cy="203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897">
            <a:off x="5467116" y="4536148"/>
            <a:ext cx="2454113" cy="163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189">
            <a:off x="2637154" y="4735201"/>
            <a:ext cx="2615475" cy="165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4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RIJEKA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741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 smtClean="0"/>
              <a:t>Metis-ov </a:t>
            </a:r>
            <a:r>
              <a:rPr lang="pl-PL" sz="1700" dirty="0"/>
              <a:t>drugi pogon u Rijeci </a:t>
            </a:r>
            <a:r>
              <a:rPr lang="pl-PL" sz="1700" dirty="0" smtClean="0"/>
              <a:t>prostire </a:t>
            </a:r>
            <a:r>
              <a:rPr lang="pl-PL" sz="1700" dirty="0"/>
              <a:t>se na </a:t>
            </a:r>
            <a:r>
              <a:rPr lang="pl-PL" sz="1700" dirty="0" smtClean="0"/>
              <a:t>1.000 </a:t>
            </a:r>
            <a:r>
              <a:rPr lang="pl-PL" sz="1700" dirty="0"/>
              <a:t>m</a:t>
            </a:r>
            <a:r>
              <a:rPr lang="pl-PL" sz="1700" baseline="30000" dirty="0"/>
              <a:t>2</a:t>
            </a:r>
            <a:r>
              <a:rPr lang="pl-PL" sz="1700" dirty="0"/>
              <a:t> skladišnog prostora</a:t>
            </a:r>
            <a:r>
              <a:rPr lang="pl-PL" sz="1700" dirty="0" smtClean="0"/>
              <a:t>. </a:t>
            </a:r>
            <a:r>
              <a:rPr lang="hr-HR" sz="1600" dirty="0"/>
              <a:t>Na ovom području Metis zapošljava 4</a:t>
            </a:r>
            <a:r>
              <a:rPr lang="hr-HR" sz="1600" dirty="0" smtClean="0"/>
              <a:t> </a:t>
            </a:r>
            <a:r>
              <a:rPr lang="hr-HR" sz="1600" dirty="0"/>
              <a:t>djelatnika.</a:t>
            </a:r>
            <a:endParaRPr lang="en-US" sz="1600" b="1" dirty="0"/>
          </a:p>
          <a:p>
            <a:pPr marL="0" indent="0">
              <a:buNone/>
            </a:pPr>
            <a:endParaRPr lang="hr-HR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9981"/>
            <a:ext cx="9144000" cy="4558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5074" y="1930649"/>
            <a:ext cx="913892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6467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PULA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0971" y="1268760"/>
            <a:ext cx="885698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 dirty="0"/>
              <a:t>Podružnica Pula nalazi se na 17.000 m2 i zapošljava 45 djelatnika. Metis planira otvaranje dviju novih podružnica u Istri, na lokacijama oko Umaga i Pazina. Time će se ostvariti puna pokrivenost u Istarskoj županiji.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9144000" cy="4179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0" y="2154922"/>
            <a:ext cx="913892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20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PULA</a:t>
            </a:r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0212">
            <a:off x="769276" y="1383332"/>
            <a:ext cx="3904107" cy="258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7182">
            <a:off x="4908139" y="1313006"/>
            <a:ext cx="3791184" cy="2585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8385">
            <a:off x="570867" y="3833546"/>
            <a:ext cx="3755413" cy="248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311">
            <a:off x="4535062" y="4069108"/>
            <a:ext cx="3686646" cy="2467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4663" y="116632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OGULIN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2978" y="1196752"/>
            <a:ext cx="8823517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vi-VN" sz="1600" dirty="0">
                <a:latin typeface="Calibri" panose="020F0502020204030204" pitchFamily="34" charset="0"/>
              </a:rPr>
              <a:t>Novouređeni pogon površine 14.000 m2 zapošljava </a:t>
            </a:r>
            <a:r>
              <a:rPr lang="hr-HR" sz="1600" dirty="0" smtClean="0">
                <a:latin typeface="Calibri" panose="020F0502020204030204" pitchFamily="34" charset="0"/>
              </a:rPr>
              <a:t>12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djelatnika. </a:t>
            </a:r>
            <a:endParaRPr lang="hr-HR" sz="1600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vi-VN" sz="1600" dirty="0" smtClean="0">
                <a:latin typeface="Calibri" panose="020F0502020204030204" pitchFamily="34" charset="0"/>
              </a:rPr>
              <a:t>Ovaj </a:t>
            </a:r>
            <a:r>
              <a:rPr lang="vi-VN" sz="1600" dirty="0">
                <a:latin typeface="Calibri" panose="020F0502020204030204" pitchFamily="34" charset="0"/>
              </a:rPr>
              <a:t>pogon specijaliziran je za mehaničku obradu električnih kablova. Nakon rastavljanja iskorištavaju se svi sastojci – vodiči i izolacijski materijali.</a:t>
            </a:r>
            <a:endParaRPr lang="hr-HR" sz="1600" dirty="0">
              <a:latin typeface="Calibri" panose="020F0502020204030204" pitchFamily="34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-17024" y="2417328"/>
            <a:ext cx="916102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" y="2776549"/>
            <a:ext cx="9161024" cy="4071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354744"/>
            <a:ext cx="8229600" cy="1143000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OGULIN</a:t>
            </a:r>
            <a:endParaRPr lang="hr-H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966" y="1830086"/>
            <a:ext cx="2873293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05" y="1808382"/>
            <a:ext cx="3057875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6" y="4149080"/>
            <a:ext cx="2915369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35" y="4149080"/>
            <a:ext cx="2808312" cy="166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58" y="4116354"/>
            <a:ext cx="3098809" cy="176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21" y="1799182"/>
            <a:ext cx="2777015" cy="1799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57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 OTOČAC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47651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 dirty="0" smtClean="0"/>
              <a:t>U Ličko-senjskoj županiji </a:t>
            </a:r>
            <a:r>
              <a:rPr lang="en-US" sz="1700" dirty="0" smtClean="0"/>
              <a:t> </a:t>
            </a:r>
            <a:r>
              <a:rPr lang="en-US" sz="1700" dirty="0"/>
              <a:t>Metis </a:t>
            </a:r>
            <a:r>
              <a:rPr lang="hr-HR" sz="1700" dirty="0" smtClean="0"/>
              <a:t>ima</a:t>
            </a:r>
            <a:r>
              <a:rPr lang="en-US" sz="1700" dirty="0" smtClean="0"/>
              <a:t> </a:t>
            </a:r>
            <a:r>
              <a:rPr lang="hr-HR" sz="1700" dirty="0" smtClean="0"/>
              <a:t>novi pogon veličine </a:t>
            </a:r>
            <a:r>
              <a:rPr lang="en-US" sz="1700" dirty="0" smtClean="0"/>
              <a:t>7</a:t>
            </a:r>
            <a:r>
              <a:rPr lang="hr-HR" sz="1700" dirty="0" smtClean="0"/>
              <a:t>.900</a:t>
            </a:r>
            <a:r>
              <a:rPr lang="en-US" sz="1700" dirty="0" smtClean="0"/>
              <a:t> </a:t>
            </a:r>
            <a:r>
              <a:rPr lang="en-US" sz="1700" dirty="0"/>
              <a:t>m</a:t>
            </a:r>
            <a:r>
              <a:rPr lang="en-US" sz="1700" baseline="30000" dirty="0"/>
              <a:t>2</a:t>
            </a:r>
            <a:r>
              <a:rPr lang="en-US" sz="1700" dirty="0"/>
              <a:t> </a:t>
            </a:r>
            <a:r>
              <a:rPr lang="hr-HR" sz="1700" dirty="0" smtClean="0"/>
              <a:t>koji </a:t>
            </a:r>
            <a:r>
              <a:rPr lang="hr-HR" sz="1700" smtClean="0"/>
              <a:t>ima </a:t>
            </a:r>
            <a:r>
              <a:rPr lang="hr-HR" sz="1700" dirty="0"/>
              <a:t>9</a:t>
            </a:r>
            <a:r>
              <a:rPr lang="en-US" sz="1700" smtClean="0"/>
              <a:t> </a:t>
            </a:r>
            <a:r>
              <a:rPr lang="hr-HR" sz="1700" dirty="0" smtClean="0"/>
              <a:t>zaposlenika</a:t>
            </a:r>
            <a:r>
              <a:rPr lang="en-US" sz="1700" dirty="0" smtClean="0"/>
              <a:t>.</a:t>
            </a:r>
            <a:endParaRPr lang="hr-HR" sz="17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5" y="2472388"/>
            <a:ext cx="8195070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-18061" y="2022844"/>
            <a:ext cx="916102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461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O NAMA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34408" y="980728"/>
            <a:ext cx="8208912" cy="55366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hr-HR" altLang="sr-Latn-RS" sz="1700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Metis </a:t>
            </a:r>
            <a:r>
              <a:rPr lang="hr-HR" altLang="sr-Latn-RS" sz="1700" dirty="0" smtClean="0">
                <a:latin typeface="Calibri" panose="020F0502020204030204" pitchFamily="34" charset="0"/>
                <a:cs typeface="Arial" pitchFamily="34" charset="0"/>
              </a:rPr>
              <a:t>je dioničko društvo koje </a:t>
            </a: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djeluje </a:t>
            </a:r>
            <a:r>
              <a:rPr lang="vi-VN" altLang="sr-Latn-RS" sz="1700" dirty="0">
                <a:latin typeface="Calibri" panose="020F0502020204030204" pitchFamily="34" charset="0"/>
                <a:cs typeface="Arial" pitchFamily="34" charset="0"/>
              </a:rPr>
              <a:t>neprekidno od 1948. </a:t>
            </a: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godine</a:t>
            </a:r>
            <a:r>
              <a:rPr lang="hr-HR" altLang="sr-Latn-RS" sz="1700" dirty="0" smtClean="0">
                <a:latin typeface="Calibri" panose="020F0502020204030204" pitchFamily="34" charset="0"/>
                <a:cs typeface="Arial" pitchFamily="34" charset="0"/>
              </a:rPr>
              <a:t>.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700" dirty="0" smtClean="0">
                <a:latin typeface="Calibri" panose="020F0502020204030204" pitchFamily="34" charset="0"/>
                <a:cs typeface="Arial" pitchFamily="34" charset="0"/>
              </a:rPr>
              <a:t>Društvo obavljam djelatnost na području Primorsko-goranske, Istarske, Ličko-senjske i Karlovačke županije u okviru podružnica Kukuljanovo, Rijeka, Pula, Ogulin i Otočac.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hr-HR" altLang="sr-Latn-RS" sz="1700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700" dirty="0" smtClean="0">
                <a:latin typeface="Calibri" panose="020F0502020204030204" pitchFamily="34" charset="0"/>
                <a:cs typeface="Arial" pitchFamily="34" charset="0"/>
              </a:rPr>
              <a:t>Osnovna djelatnost Društva, je prikupljanje, primarna prerada i prodaja sekundarnih sirovina te pružanje usluga u području saniranja, prijevoza, čišćenja i sl., dok je trgovina repromaterijalima, trgovačkom robom i zaštitnom opremom sporedna djelatnost.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sr-Latn-RS" sz="1700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r-HR" altLang="sr-Latn-RS" sz="1700" dirty="0" smtClean="0">
                <a:latin typeface="Calibri" panose="020F0502020204030204" pitchFamily="34" charset="0"/>
                <a:cs typeface="Arial" pitchFamily="34" charset="0"/>
              </a:rPr>
              <a:t>              </a:t>
            </a: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Osim </a:t>
            </a:r>
            <a:r>
              <a:rPr lang="vi-VN" altLang="sr-Latn-RS" sz="1700" dirty="0">
                <a:latin typeface="Calibri" panose="020F0502020204030204" pitchFamily="34" charset="0"/>
                <a:cs typeface="Arial" pitchFamily="34" charset="0"/>
              </a:rPr>
              <a:t>što je ekološki osviješteno, Metis d.d. je i socijalno osjetljivo poduzeće kako prema </a:t>
            </a: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svojim </a:t>
            </a:r>
            <a:r>
              <a:rPr lang="vi-VN" altLang="sr-Latn-RS" sz="1700" dirty="0">
                <a:latin typeface="Calibri" panose="020F0502020204030204" pitchFamily="34" charset="0"/>
                <a:cs typeface="Arial" pitchFamily="34" charset="0"/>
              </a:rPr>
              <a:t>zaposlenicima, suradnicima i partnerima tako i prema </a:t>
            </a: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lokalnoj zajednici</a:t>
            </a:r>
            <a:r>
              <a:rPr lang="hr-HR" altLang="sr-Latn-RS" sz="1700" dirty="0" smtClean="0">
                <a:latin typeface="Calibri" panose="020F0502020204030204" pitchFamily="34" charset="0"/>
                <a:cs typeface="Arial" pitchFamily="34" charset="0"/>
              </a:rPr>
              <a:t>.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hr-HR" sz="1700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hr-HR" sz="1700" dirty="0"/>
          </a:p>
        </p:txBody>
      </p:sp>
      <p:pic>
        <p:nvPicPr>
          <p:cNvPr id="10" name="Picture 3" descr="E:\Davor Žunić FOTOFAKTOR_METIS\Davor Žunić - slike POGON KUKULJANOVO\print\IZ_3528-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76793"/>
            <a:ext cx="2814847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Davor Žunić FOTOFAKTOR_METIS\Davor Žunić - slike POGON KUKULJANOVO\web i email\3\Papirnica_Podružnica Kukuljanovo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69159"/>
            <a:ext cx="2812603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kombi Metis\Master WEB\Master_Metis 2012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9159"/>
            <a:ext cx="2491870" cy="1868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niOkvir 12"/>
          <p:cNvSpPr txBox="1"/>
          <p:nvPr/>
        </p:nvSpPr>
        <p:spPr>
          <a:xfrm>
            <a:off x="179512" y="4448475"/>
            <a:ext cx="868455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948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PODRUŽNICA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OTOČAC</a:t>
            </a:r>
            <a:endParaRPr lang="hr-H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2880320" cy="20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3528392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94243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2235"/>
            <a:ext cx="3240360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endParaRPr lang="hr-HR" dirty="0"/>
          </a:p>
          <a:p>
            <a:pPr marL="0" indent="0">
              <a:buNone/>
            </a:pPr>
            <a:r>
              <a:rPr lang="hr-HR" b="1" dirty="0"/>
              <a:t>Cilj zadatka: </a:t>
            </a:r>
          </a:p>
          <a:p>
            <a:pPr marL="0" indent="0">
              <a:buNone/>
            </a:pPr>
            <a:r>
              <a:rPr lang="hr-HR" dirty="0"/>
              <a:t>Ispitati mogućnosti i predložiti projekte </a:t>
            </a:r>
            <a:r>
              <a:rPr lang="hr-HR" dirty="0" smtClean="0"/>
              <a:t>implementacije i promocije </a:t>
            </a:r>
            <a:r>
              <a:rPr lang="hr-HR" dirty="0"/>
              <a:t>recikliranja otpada na fakultetima </a:t>
            </a:r>
            <a:r>
              <a:rPr lang="hr-HR" dirty="0" smtClean="0"/>
              <a:t>i/ili </a:t>
            </a:r>
            <a:r>
              <a:rPr lang="hr-HR" dirty="0"/>
              <a:t>sveučilištu </a:t>
            </a:r>
            <a:r>
              <a:rPr lang="hr-HR" dirty="0" smtClean="0"/>
              <a:t>(uključujući Kampus)</a:t>
            </a:r>
            <a:endParaRPr lang="hr-HR" dirty="0"/>
          </a:p>
          <a:p>
            <a:pPr marL="0" indent="0">
              <a:buNone/>
            </a:pPr>
            <a:endParaRPr lang="hr-HR" b="1" dirty="0" smtClean="0"/>
          </a:p>
          <a:p>
            <a:pPr marL="0" indent="0">
              <a:buNone/>
            </a:pPr>
            <a:r>
              <a:rPr lang="hr-HR" b="1" dirty="0" smtClean="0"/>
              <a:t>Zadaci</a:t>
            </a:r>
            <a:r>
              <a:rPr lang="hr-HR" b="1" dirty="0"/>
              <a:t>:</a:t>
            </a:r>
          </a:p>
          <a:p>
            <a:r>
              <a:rPr lang="hr-HR" dirty="0"/>
              <a:t>Analiza trenutnog stanja recikliranja po sastavnicama </a:t>
            </a:r>
            <a:r>
              <a:rPr lang="hr-HR" dirty="0" smtClean="0"/>
              <a:t>/ </a:t>
            </a:r>
            <a:r>
              <a:rPr lang="hr-HR" dirty="0"/>
              <a:t>sveučilištu</a:t>
            </a:r>
          </a:p>
          <a:p>
            <a:r>
              <a:rPr lang="hr-HR" dirty="0" smtClean="0"/>
              <a:t>Analiza zakonske </a:t>
            </a:r>
            <a:r>
              <a:rPr lang="hr-HR" dirty="0"/>
              <a:t>obaveze i perspektive recikliranja </a:t>
            </a:r>
            <a:r>
              <a:rPr lang="hr-HR" dirty="0" smtClean="0"/>
              <a:t>(nacionalna i europska razina)</a:t>
            </a:r>
            <a:endParaRPr lang="hr-HR" dirty="0"/>
          </a:p>
          <a:p>
            <a:r>
              <a:rPr lang="hr-HR" dirty="0" smtClean="0"/>
              <a:t>Proučavanje primjera </a:t>
            </a:r>
            <a:r>
              <a:rPr lang="hr-HR" dirty="0"/>
              <a:t>dobre prakse</a:t>
            </a:r>
          </a:p>
          <a:p>
            <a:r>
              <a:rPr lang="hr-HR" dirty="0"/>
              <a:t>Identifikacija potreba </a:t>
            </a:r>
            <a:r>
              <a:rPr lang="hr-HR" dirty="0" smtClean="0"/>
              <a:t>(npr</a:t>
            </a:r>
            <a:r>
              <a:rPr lang="hr-HR" dirty="0"/>
              <a:t>. baterije, plastika, papir, ostalo) </a:t>
            </a:r>
          </a:p>
          <a:p>
            <a:r>
              <a:rPr lang="hr-HR" dirty="0" smtClean="0"/>
              <a:t>Razvoj projekata implementacije (min</a:t>
            </a:r>
            <a:r>
              <a:rPr lang="hr-HR" dirty="0"/>
              <a:t>. 1, max. 3 </a:t>
            </a:r>
            <a:r>
              <a:rPr lang="hr-HR" dirty="0" smtClean="0"/>
              <a:t>konkretna prijedloga) </a:t>
            </a:r>
          </a:p>
          <a:p>
            <a:r>
              <a:rPr lang="hr-HR" dirty="0" smtClean="0"/>
              <a:t>Prijedlog promocije među studentima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- zadatak</a:t>
            </a:r>
            <a:endParaRPr lang="hr-HR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086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Suradnja sa </a:t>
            </a:r>
            <a:r>
              <a:rPr lang="hr-HR" dirty="0"/>
              <a:t>Studentskim centrom </a:t>
            </a:r>
            <a:r>
              <a:rPr lang="hr-HR" dirty="0" smtClean="0"/>
              <a:t>odvija se kontinuirano </a:t>
            </a:r>
            <a:r>
              <a:rPr lang="hr-HR" dirty="0"/>
              <a:t>– </a:t>
            </a:r>
            <a:r>
              <a:rPr lang="hr-HR" dirty="0" smtClean="0"/>
              <a:t>skuplja se </a:t>
            </a:r>
            <a:r>
              <a:rPr lang="hr-HR" dirty="0"/>
              <a:t>bio-otpad, staro ulje, papir, </a:t>
            </a:r>
            <a:r>
              <a:rPr lang="hr-HR" dirty="0" smtClean="0"/>
              <a:t>plastika i </a:t>
            </a:r>
            <a:r>
              <a:rPr lang="hr-HR" dirty="0"/>
              <a:t>staklo</a:t>
            </a:r>
          </a:p>
          <a:p>
            <a:r>
              <a:rPr lang="hr-HR" dirty="0" smtClean="0"/>
              <a:t>S </a:t>
            </a:r>
            <a:r>
              <a:rPr lang="hr-HR" dirty="0"/>
              <a:t>Fakultetima </a:t>
            </a:r>
            <a:r>
              <a:rPr lang="hr-HR" dirty="0" smtClean="0"/>
              <a:t>se </a:t>
            </a:r>
            <a:r>
              <a:rPr lang="hr-HR" smtClean="0"/>
              <a:t>surađuje </a:t>
            </a:r>
            <a:r>
              <a:rPr lang="hr-HR" smtClean="0"/>
              <a:t>na </a:t>
            </a:r>
            <a:r>
              <a:rPr lang="hr-HR" dirty="0"/>
              <a:t>njihov poziv, a najčešće se radi o arhivama i e-otpadu</a:t>
            </a:r>
          </a:p>
          <a:p>
            <a:endParaRPr lang="hr-HR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57200" y="492195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Dodatne informacije</a:t>
            </a:r>
            <a:endParaRPr lang="hr-HR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821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661248"/>
            <a:ext cx="8229600" cy="998984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 prijatelj već više od 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hr-HR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40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godina</a:t>
            </a:r>
            <a:endParaRPr lang="hr-HR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1052736"/>
            <a:ext cx="5616624" cy="368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331640" y="332656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 PRIRODA POZOVE…..</a:t>
            </a:r>
            <a:endParaRPr lang="hr-HR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1224136" cy="111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88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METIS d.d.</a:t>
            </a:r>
            <a:endParaRPr lang="hr-HR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MirnaP\Pictures\SLIKE - NOVA VOZILA\DSC_0245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525"/>
            <a:ext cx="9331457" cy="6575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6228184" y="5791964"/>
            <a:ext cx="2808312" cy="7386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HVALA VAM! </a:t>
            </a:r>
          </a:p>
          <a:p>
            <a:pPr algn="ctr"/>
            <a:r>
              <a:rPr lang="hr-H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www.metis.hr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6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/>
          <p:cNvSpPr/>
          <p:nvPr/>
        </p:nvSpPr>
        <p:spPr>
          <a:xfrm>
            <a:off x="107505" y="5301208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hr-HR" altLang="sr-Latn-RS" sz="1700" dirty="0" smtClean="0"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Metis </a:t>
            </a:r>
            <a:r>
              <a:rPr lang="vi-VN" altLang="sr-Latn-RS" sz="1700" dirty="0">
                <a:latin typeface="Calibri" panose="020F0502020204030204" pitchFamily="34" charset="0"/>
                <a:cs typeface="Arial" pitchFamily="34" charset="0"/>
              </a:rPr>
              <a:t>je jedan od najvećih izvoznika u Hrvatskoj. </a:t>
            </a:r>
            <a:endParaRPr lang="hr-HR" altLang="sr-Latn-RS" sz="1700" dirty="0" smtClean="0">
              <a:latin typeface="Calibri" panose="020F0502020204030204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sr-Latn-RS" sz="1700" dirty="0" smtClean="0">
                <a:latin typeface="Calibri" panose="020F0502020204030204" pitchFamily="34" charset="0"/>
                <a:cs typeface="Arial" pitchFamily="34" charset="0"/>
              </a:rPr>
              <a:t>Uspješno </a:t>
            </a:r>
            <a:r>
              <a:rPr lang="vi-VN" altLang="sr-Latn-RS" sz="1700" dirty="0">
                <a:latin typeface="Calibri" panose="020F0502020204030204" pitchFamily="34" charset="0"/>
                <a:cs typeface="Arial" pitchFamily="34" charset="0"/>
              </a:rPr>
              <a:t>izvozi sirovinu na tržište EU čime dokazuje visoku kvalitetu svojih proizvoda.</a:t>
            </a:r>
            <a:endParaRPr lang="sr-Latn-RS" altLang="sr-Latn-RS" sz="1700" dirty="0">
              <a:latin typeface="Calibri" panose="020F0502020204030204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altLang="sr-Latn-RS" sz="1700" dirty="0">
                <a:latin typeface="Calibri" panose="020F0502020204030204" pitchFamily="34" charset="0"/>
                <a:cs typeface="Arial" pitchFamily="34" charset="0"/>
              </a:rPr>
              <a:t>U Metisovim pogonima prikupljeni se otpad razvrstava i prerađuje kako bi se odvojio koristan od nekorisnog otpada. Nakon obrade sirovina je spremna za povratak na tržište u proizvodnju novih proizvoda. </a:t>
            </a:r>
            <a:endParaRPr lang="hr-HR" sz="1700" dirty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sr-Latn-RS" altLang="sr-Latn-RS" sz="1700" dirty="0">
              <a:cs typeface="Arial" pitchFamily="34" charset="0"/>
            </a:endParaRPr>
          </a:p>
        </p:txBody>
      </p:sp>
      <p:pic>
        <p:nvPicPr>
          <p:cNvPr id="14340" name="Picture 4" descr="E:\Davor Žunić FOTOFAKTOR_METIS\Davor Žunić - slike POGON KUKULJANOVO\web i email\3\Pogon_Podružnica Kukuljanov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0" y="5195816"/>
            <a:ext cx="9144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01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332656"/>
            <a:ext cx="7931224" cy="72356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r-HR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M</a:t>
            </a:r>
            <a:r>
              <a:rPr lang="hr-HR" sz="2800" b="1" dirty="0" smtClean="0">
                <a:solidFill>
                  <a:srgbClr val="0070C0"/>
                </a:solidFill>
              </a:rPr>
              <a:t>ISIJA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1700" dirty="0" err="1" smtClean="0"/>
              <a:t>Biti</a:t>
            </a:r>
            <a:r>
              <a:rPr lang="en-US" sz="1700" dirty="0" smtClean="0"/>
              <a:t> </a:t>
            </a:r>
            <a:r>
              <a:rPr lang="en-US" sz="1700" dirty="0" err="1"/>
              <a:t>vodeća</a:t>
            </a:r>
            <a:r>
              <a:rPr lang="en-US" sz="1700" dirty="0"/>
              <a:t> </a:t>
            </a:r>
            <a:r>
              <a:rPr lang="en-US" sz="1700" dirty="0" err="1"/>
              <a:t>kompanija</a:t>
            </a:r>
            <a:r>
              <a:rPr lang="en-US" sz="1700" dirty="0"/>
              <a:t> u </a:t>
            </a:r>
            <a:r>
              <a:rPr lang="en-US" sz="1700" dirty="0" err="1"/>
              <a:t>industriji</a:t>
            </a:r>
            <a:r>
              <a:rPr lang="en-US" sz="1700" dirty="0"/>
              <a:t> </a:t>
            </a:r>
            <a:r>
              <a:rPr lang="en-US" sz="1700" dirty="0" err="1"/>
              <a:t>gospodarenja</a:t>
            </a:r>
            <a:r>
              <a:rPr lang="en-US" sz="1700" dirty="0"/>
              <a:t> </a:t>
            </a:r>
            <a:r>
              <a:rPr lang="en-US" sz="1700" dirty="0" err="1"/>
              <a:t>otpadom</a:t>
            </a:r>
            <a:r>
              <a:rPr lang="en-US" sz="1700" dirty="0"/>
              <a:t> u </a:t>
            </a:r>
            <a:r>
              <a:rPr lang="en-US" sz="1700" dirty="0" err="1"/>
              <a:t>Hrvatskoj</a:t>
            </a:r>
            <a:r>
              <a:rPr lang="en-US" sz="1700" dirty="0"/>
              <a:t> </a:t>
            </a:r>
            <a:r>
              <a:rPr lang="en-US" sz="1700" dirty="0" err="1"/>
              <a:t>stvaranjem</a:t>
            </a:r>
            <a:r>
              <a:rPr lang="en-US" sz="1700" dirty="0"/>
              <a:t> </a:t>
            </a:r>
            <a:r>
              <a:rPr lang="en-US" sz="1700" dirty="0" err="1"/>
              <a:t>dodane</a:t>
            </a:r>
            <a:r>
              <a:rPr lang="en-US" sz="1700" dirty="0"/>
              <a:t> </a:t>
            </a:r>
            <a:r>
              <a:rPr lang="en-US" sz="1700" dirty="0" err="1"/>
              <a:t>vrijednosti</a:t>
            </a:r>
            <a:r>
              <a:rPr lang="en-US" sz="1700" dirty="0"/>
              <a:t> </a:t>
            </a:r>
            <a:r>
              <a:rPr lang="en-US" sz="1700" dirty="0" err="1"/>
              <a:t>kvalitetnih</a:t>
            </a:r>
            <a:r>
              <a:rPr lang="en-US" sz="1700" dirty="0"/>
              <a:t> </a:t>
            </a:r>
            <a:r>
              <a:rPr lang="en-US" sz="1700" dirty="0" err="1"/>
              <a:t>sekundarnih</a:t>
            </a:r>
            <a:r>
              <a:rPr lang="en-US" sz="1700" dirty="0"/>
              <a:t> </a:t>
            </a:r>
            <a:r>
              <a:rPr lang="en-US" sz="1700" dirty="0" err="1"/>
              <a:t>sirovina</a:t>
            </a:r>
            <a:r>
              <a:rPr lang="en-US" sz="1700" dirty="0"/>
              <a:t> </a:t>
            </a:r>
            <a:r>
              <a:rPr lang="en-US" sz="1700" dirty="0" err="1"/>
              <a:t>koje</a:t>
            </a:r>
            <a:r>
              <a:rPr lang="en-US" sz="1700" dirty="0"/>
              <a:t> se </a:t>
            </a:r>
            <a:r>
              <a:rPr lang="en-US" sz="1700" dirty="0" err="1"/>
              <a:t>vraćaju</a:t>
            </a:r>
            <a:r>
              <a:rPr lang="en-US" sz="1700" dirty="0"/>
              <a:t> u </a:t>
            </a:r>
            <a:r>
              <a:rPr lang="en-US" sz="1700" dirty="0" err="1"/>
              <a:t>proizvodni</a:t>
            </a:r>
            <a:r>
              <a:rPr lang="en-US" sz="1700" dirty="0"/>
              <a:t> </a:t>
            </a:r>
            <a:r>
              <a:rPr lang="en-US" sz="1700" dirty="0" err="1"/>
              <a:t>proces</a:t>
            </a:r>
            <a:r>
              <a:rPr lang="en-US" sz="1700" dirty="0"/>
              <a:t> s </a:t>
            </a:r>
            <a:r>
              <a:rPr lang="en-US" sz="1700" dirty="0" err="1"/>
              <a:t>ciljem</a:t>
            </a:r>
            <a:r>
              <a:rPr lang="en-US" sz="1700" dirty="0"/>
              <a:t> </a:t>
            </a:r>
            <a:r>
              <a:rPr lang="en-US" sz="1700" dirty="0" err="1"/>
              <a:t>zaštite</a:t>
            </a:r>
            <a:r>
              <a:rPr lang="en-US" sz="1700" dirty="0"/>
              <a:t> </a:t>
            </a:r>
            <a:r>
              <a:rPr lang="en-US" sz="1700" dirty="0" err="1"/>
              <a:t>okoliša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štednje</a:t>
            </a:r>
            <a:r>
              <a:rPr lang="en-US" sz="1700" dirty="0"/>
              <a:t> </a:t>
            </a:r>
            <a:r>
              <a:rPr lang="en-US" sz="1700" dirty="0" err="1" smtClean="0"/>
              <a:t>energije</a:t>
            </a:r>
            <a:r>
              <a:rPr lang="hr-HR" sz="1700" dirty="0" smtClean="0"/>
              <a:t>.</a:t>
            </a:r>
          </a:p>
          <a:p>
            <a:pPr marL="0" indent="0" algn="ctr">
              <a:buNone/>
            </a:pPr>
            <a:endParaRPr lang="hr-HR" sz="1700" b="1" dirty="0"/>
          </a:p>
          <a:p>
            <a:pPr marL="0" indent="0" algn="ctr">
              <a:buNone/>
            </a:pPr>
            <a:endParaRPr lang="hr-HR" sz="2800" b="1" dirty="0" smtClean="0"/>
          </a:p>
          <a:p>
            <a:pPr marL="0" indent="0" algn="ctr">
              <a:buNone/>
            </a:pPr>
            <a:endParaRPr lang="hr-HR" sz="28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hr-HR" sz="2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V</a:t>
            </a:r>
            <a:r>
              <a:rPr lang="hr-HR" sz="2800" b="1" dirty="0" smtClean="0">
                <a:solidFill>
                  <a:srgbClr val="0070C0"/>
                </a:solidFill>
              </a:rPr>
              <a:t>IZIJA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vi-VN" sz="1700" dirty="0" smtClean="0">
                <a:latin typeface="Calibri" panose="020F0502020204030204" pitchFamily="34" charset="0"/>
              </a:rPr>
              <a:t>Nastaviti </a:t>
            </a:r>
            <a:r>
              <a:rPr lang="vi-VN" sz="1700" dirty="0">
                <a:latin typeface="Calibri" panose="020F0502020204030204" pitchFamily="34" charset="0"/>
              </a:rPr>
              <a:t>tradiciju od </a:t>
            </a:r>
            <a:r>
              <a:rPr lang="vi-VN" sz="1700" dirty="0" smtClean="0">
                <a:latin typeface="Calibri" panose="020F0502020204030204" pitchFamily="34" charset="0"/>
              </a:rPr>
              <a:t>6</a:t>
            </a:r>
            <a:r>
              <a:rPr lang="hr-HR" sz="1700" dirty="0">
                <a:latin typeface="Calibri" panose="020F0502020204030204" pitchFamily="34" charset="0"/>
              </a:rPr>
              <a:t>9</a:t>
            </a:r>
            <a:r>
              <a:rPr lang="vi-VN" sz="1700" dirty="0" smtClean="0">
                <a:latin typeface="Calibri" panose="020F0502020204030204" pitchFamily="34" charset="0"/>
              </a:rPr>
              <a:t> </a:t>
            </a:r>
            <a:r>
              <a:rPr lang="vi-VN" sz="1700" dirty="0">
                <a:latin typeface="Calibri" panose="020F0502020204030204" pitchFamily="34" charset="0"/>
              </a:rPr>
              <a:t>godina poslovanja ulaganjem u modernizaciju tehnologije, povećanjem kapaciteta proizvodnje i brigom za zaposlenike koje smatramo najvrednijim kapitalom poduzeća. Strateški cilj Metisa je neprestano unapređivanje kvalitete svojih usluga i proizvoda uključujući obavezu stalnog poboljšavanja sustava sprečavanja onečišćenja okoliša te energetski učinkovitog korištenja prirodnih </a:t>
            </a:r>
            <a:r>
              <a:rPr lang="vi-VN" sz="1700" dirty="0" smtClean="0">
                <a:latin typeface="Calibri" panose="020F0502020204030204" pitchFamily="34" charset="0"/>
              </a:rPr>
              <a:t>resursa</a:t>
            </a:r>
            <a:r>
              <a:rPr lang="hr-HR" sz="1700" dirty="0" smtClean="0">
                <a:latin typeface="Calibri" panose="020F0502020204030204" pitchFamily="34" charset="0"/>
              </a:rPr>
              <a:t>.</a:t>
            </a:r>
            <a:endParaRPr lang="hr-HR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0888"/>
            <a:ext cx="1453872" cy="13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5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PODRUŽNICE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124744"/>
            <a:ext cx="8445624" cy="547260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1400" b="1" dirty="0" smtClean="0"/>
              <a:t>Podružnica </a:t>
            </a:r>
            <a:r>
              <a:rPr lang="en-US" sz="1400" b="1" dirty="0" smtClean="0"/>
              <a:t>Kukuljanovo</a:t>
            </a:r>
            <a:r>
              <a:rPr lang="hr-HR" sz="1400" b="1" dirty="0" smtClean="0"/>
              <a:t>  </a:t>
            </a:r>
            <a:r>
              <a:rPr lang="hr-HR" sz="1400" dirty="0" smtClean="0"/>
              <a:t>- </a:t>
            </a:r>
            <a:r>
              <a:rPr lang="en-US" sz="1400" dirty="0" smtClean="0"/>
              <a:t>35</a:t>
            </a:r>
            <a:r>
              <a:rPr lang="hr-HR" sz="1400" dirty="0" smtClean="0"/>
              <a:t>.</a:t>
            </a:r>
            <a:r>
              <a:rPr lang="en-US" sz="1400" dirty="0" smtClean="0"/>
              <a:t>000 m</a:t>
            </a:r>
            <a:r>
              <a:rPr lang="en-US" sz="1400" baseline="30000" dirty="0" smtClean="0"/>
              <a:t>2</a:t>
            </a:r>
            <a:endParaRPr lang="hr-HR" sz="1400" baseline="30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r-HR" sz="1400" b="1" dirty="0"/>
              <a:t>Podružnica </a:t>
            </a:r>
            <a:r>
              <a:rPr lang="en-US" sz="1400" b="1" dirty="0"/>
              <a:t>Pula</a:t>
            </a:r>
            <a:r>
              <a:rPr lang="hr-HR" sz="1400" b="1" dirty="0"/>
              <a:t> </a:t>
            </a:r>
            <a:r>
              <a:rPr lang="hr-HR" sz="1400" dirty="0"/>
              <a:t>– </a:t>
            </a:r>
            <a:r>
              <a:rPr lang="en-US" sz="1400" dirty="0"/>
              <a:t>17</a:t>
            </a:r>
            <a:r>
              <a:rPr lang="hr-HR" sz="1400" dirty="0"/>
              <a:t>.</a:t>
            </a:r>
            <a:r>
              <a:rPr lang="en-US" sz="1400" dirty="0"/>
              <a:t>000 m</a:t>
            </a:r>
            <a:r>
              <a:rPr lang="en-US" sz="1400" baseline="30000" dirty="0"/>
              <a:t>2</a:t>
            </a:r>
            <a:endParaRPr lang="hr-HR" sz="1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400" b="1" dirty="0"/>
              <a:t>Podružnica Ogulin </a:t>
            </a:r>
            <a:r>
              <a:rPr lang="hr-HR" sz="1400" dirty="0"/>
              <a:t>– </a:t>
            </a:r>
            <a:r>
              <a:rPr lang="en-US" sz="1400" dirty="0"/>
              <a:t>14</a:t>
            </a:r>
            <a:r>
              <a:rPr lang="hr-HR" sz="1400" dirty="0"/>
              <a:t>.</a:t>
            </a:r>
            <a:r>
              <a:rPr lang="en-US" sz="1400" dirty="0"/>
              <a:t>000 m</a:t>
            </a:r>
            <a:r>
              <a:rPr lang="en-US" sz="1400" baseline="30000" dirty="0"/>
              <a:t>2</a:t>
            </a:r>
            <a:r>
              <a:rPr lang="en-US" sz="1400" dirty="0"/>
              <a:t> </a:t>
            </a:r>
            <a:endParaRPr lang="hr-HR" sz="1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400" b="1" dirty="0"/>
              <a:t>Podružnica </a:t>
            </a:r>
            <a:r>
              <a:rPr lang="en-US" sz="1400" b="1" dirty="0" err="1"/>
              <a:t>Otočac</a:t>
            </a:r>
            <a:r>
              <a:rPr lang="hr-HR" sz="1400" b="1" dirty="0"/>
              <a:t> </a:t>
            </a:r>
            <a:r>
              <a:rPr lang="hr-HR" sz="1400" dirty="0"/>
              <a:t>– </a:t>
            </a:r>
            <a:r>
              <a:rPr lang="en-US" sz="1400" dirty="0"/>
              <a:t>7</a:t>
            </a:r>
            <a:r>
              <a:rPr lang="hr-HR" sz="1400" dirty="0"/>
              <a:t>.900</a:t>
            </a:r>
            <a:r>
              <a:rPr lang="en-US" sz="1400" dirty="0"/>
              <a:t> </a:t>
            </a:r>
            <a:r>
              <a:rPr lang="en-US" sz="1400" dirty="0" smtClean="0"/>
              <a:t>m</a:t>
            </a:r>
            <a:r>
              <a:rPr lang="en-US" sz="1400" baseline="30000" dirty="0" smtClean="0"/>
              <a:t>2</a:t>
            </a:r>
            <a:endParaRPr lang="hr-HR" sz="1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r-HR" sz="1400" b="1" dirty="0" smtClean="0"/>
              <a:t>Podružnica </a:t>
            </a:r>
            <a:r>
              <a:rPr lang="en-US" sz="1400" b="1" dirty="0" smtClean="0"/>
              <a:t>Rijeka</a:t>
            </a:r>
            <a:r>
              <a:rPr lang="hr-HR" sz="1400" dirty="0" smtClean="0"/>
              <a:t> – 1.000 </a:t>
            </a:r>
            <a:r>
              <a:rPr lang="en-US" sz="1400" dirty="0" smtClean="0"/>
              <a:t>m</a:t>
            </a:r>
            <a:r>
              <a:rPr lang="en-US" sz="1400" baseline="30000" dirty="0" smtClean="0"/>
              <a:t>2</a:t>
            </a:r>
            <a:endParaRPr lang="hr-HR" sz="1400" b="1" dirty="0" smtClean="0"/>
          </a:p>
          <a:p>
            <a:pPr marL="0" indent="0">
              <a:buNone/>
            </a:pPr>
            <a:endParaRPr lang="hr-HR" sz="1400" dirty="0" smtClean="0"/>
          </a:p>
          <a:p>
            <a:pPr marL="0" indent="0">
              <a:buNone/>
            </a:pPr>
            <a:endParaRPr lang="hr-HR" sz="1400" dirty="0"/>
          </a:p>
          <a:p>
            <a:pPr marL="0" indent="0" algn="ctr">
              <a:buNone/>
            </a:pPr>
            <a:endParaRPr lang="hr-HR" sz="4000" dirty="0" smtClean="0"/>
          </a:p>
          <a:p>
            <a:pPr marL="0" indent="0">
              <a:buNone/>
            </a:pPr>
            <a:endParaRPr lang="hr-HR" sz="4000" dirty="0"/>
          </a:p>
          <a:p>
            <a:pPr marL="0" indent="0">
              <a:buNone/>
            </a:pPr>
            <a:r>
              <a:rPr lang="hr-HR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ZAPOSLENICI</a:t>
            </a:r>
          </a:p>
          <a:p>
            <a:pPr marL="0" indent="0">
              <a:buNone/>
            </a:pPr>
            <a:endParaRPr lang="hr-HR" sz="1400" dirty="0"/>
          </a:p>
          <a:p>
            <a:pPr marL="0" indent="0" algn="just">
              <a:buNone/>
            </a:pPr>
            <a:r>
              <a:rPr lang="en-US" sz="1700" dirty="0"/>
              <a:t>Metis </a:t>
            </a:r>
            <a:r>
              <a:rPr lang="en-US" sz="1700" dirty="0" err="1"/>
              <a:t>d.d</a:t>
            </a:r>
            <a:r>
              <a:rPr lang="en-US" sz="1700" dirty="0"/>
              <a:t>. </a:t>
            </a:r>
            <a:r>
              <a:rPr lang="en-US" sz="1700" dirty="0" err="1"/>
              <a:t>ukupno</a:t>
            </a:r>
            <a:r>
              <a:rPr lang="en-US" sz="1700" dirty="0"/>
              <a:t> </a:t>
            </a:r>
            <a:r>
              <a:rPr lang="en-US" sz="1700" dirty="0" err="1"/>
              <a:t>zapošljava</a:t>
            </a:r>
            <a:r>
              <a:rPr lang="en-US" sz="1700" dirty="0"/>
              <a:t> </a:t>
            </a:r>
            <a:r>
              <a:rPr lang="en-US" sz="1700" dirty="0" smtClean="0"/>
              <a:t>1</a:t>
            </a:r>
            <a:r>
              <a:rPr lang="hr-HR" sz="1700" dirty="0" smtClean="0"/>
              <a:t>6</a:t>
            </a:r>
            <a:r>
              <a:rPr lang="en-US" sz="1700" dirty="0" smtClean="0"/>
              <a:t>0 </a:t>
            </a:r>
            <a:r>
              <a:rPr lang="en-US" sz="1700" dirty="0" err="1" smtClean="0"/>
              <a:t>zaposlenika</a:t>
            </a:r>
            <a:r>
              <a:rPr lang="hr-HR" sz="1700" dirty="0" smtClean="0"/>
              <a:t> i još 100 kooperanata</a:t>
            </a:r>
            <a:r>
              <a:rPr lang="en-US" sz="1700" dirty="0" smtClean="0"/>
              <a:t>. </a:t>
            </a:r>
            <a:r>
              <a:rPr lang="en-US" sz="1700" dirty="0" err="1"/>
              <a:t>Podržava</a:t>
            </a:r>
            <a:r>
              <a:rPr lang="en-US" sz="1700" dirty="0"/>
              <a:t> </a:t>
            </a:r>
            <a:r>
              <a:rPr lang="en-US" sz="1700" dirty="0" err="1"/>
              <a:t>suradnju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timski</a:t>
            </a:r>
            <a:r>
              <a:rPr lang="en-US" sz="1700" dirty="0"/>
              <a:t> rad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svim</a:t>
            </a:r>
            <a:r>
              <a:rPr lang="en-US" sz="1700" dirty="0"/>
              <a:t> </a:t>
            </a:r>
            <a:r>
              <a:rPr lang="en-US" sz="1700" dirty="0" err="1"/>
              <a:t>razinama</a:t>
            </a:r>
            <a:r>
              <a:rPr lang="en-US" sz="1700" dirty="0"/>
              <a:t> u </a:t>
            </a:r>
            <a:r>
              <a:rPr lang="en-US" sz="1700" dirty="0" err="1"/>
              <a:t>cilju</a:t>
            </a:r>
            <a:r>
              <a:rPr lang="en-US" sz="1700" dirty="0"/>
              <a:t> </a:t>
            </a:r>
            <a:r>
              <a:rPr lang="en-US" sz="1700" dirty="0" err="1"/>
              <a:t>izmjene</a:t>
            </a:r>
            <a:r>
              <a:rPr lang="en-US" sz="1700" dirty="0"/>
              <a:t> </a:t>
            </a:r>
            <a:r>
              <a:rPr lang="en-US" sz="1700" dirty="0" err="1"/>
              <a:t>znanja</a:t>
            </a:r>
            <a:r>
              <a:rPr lang="en-US" sz="1700" dirty="0"/>
              <a:t>, </a:t>
            </a:r>
            <a:r>
              <a:rPr lang="en-US" sz="1700" dirty="0" err="1"/>
              <a:t>iskustva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pronalaženja</a:t>
            </a:r>
            <a:r>
              <a:rPr lang="en-US" sz="1700" dirty="0"/>
              <a:t> </a:t>
            </a:r>
            <a:r>
              <a:rPr lang="en-US" sz="1700" dirty="0" err="1"/>
              <a:t>najpovoljnijih</a:t>
            </a:r>
            <a:r>
              <a:rPr lang="en-US" sz="1700" dirty="0"/>
              <a:t> </a:t>
            </a:r>
            <a:r>
              <a:rPr lang="en-US" sz="1700" dirty="0" err="1"/>
              <a:t>poslovnih</a:t>
            </a:r>
            <a:r>
              <a:rPr lang="en-US" sz="1700" dirty="0"/>
              <a:t> </a:t>
            </a:r>
            <a:r>
              <a:rPr lang="en-US" sz="1700" dirty="0" err="1"/>
              <a:t>rješenja</a:t>
            </a:r>
            <a:r>
              <a:rPr lang="en-US" sz="1700" dirty="0"/>
              <a:t>. </a:t>
            </a:r>
            <a:r>
              <a:rPr lang="en-US" sz="1700" dirty="0" err="1"/>
              <a:t>Tvrtka</a:t>
            </a:r>
            <a:r>
              <a:rPr lang="en-US" sz="1700" dirty="0"/>
              <a:t> </a:t>
            </a:r>
            <a:r>
              <a:rPr lang="en-US" sz="1700" dirty="0" err="1"/>
              <a:t>potiče</a:t>
            </a:r>
            <a:r>
              <a:rPr lang="en-US" sz="1700" dirty="0"/>
              <a:t> </a:t>
            </a:r>
            <a:r>
              <a:rPr lang="en-US" sz="1700" dirty="0" err="1"/>
              <a:t>kodeks</a:t>
            </a:r>
            <a:r>
              <a:rPr lang="en-US" sz="1700" dirty="0"/>
              <a:t> </a:t>
            </a:r>
            <a:r>
              <a:rPr lang="en-US" sz="1700" dirty="0" err="1"/>
              <a:t>etike</a:t>
            </a:r>
            <a:r>
              <a:rPr lang="en-US" sz="1700" dirty="0"/>
              <a:t> u </a:t>
            </a:r>
            <a:r>
              <a:rPr lang="en-US" sz="1700" dirty="0" err="1"/>
              <a:t>poslovanju</a:t>
            </a:r>
            <a:r>
              <a:rPr lang="en-US" sz="1700" dirty="0"/>
              <a:t>. </a:t>
            </a:r>
            <a:endParaRPr lang="hr-HR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58" y="548680"/>
            <a:ext cx="4448494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01980" y="3933056"/>
            <a:ext cx="893451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65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 STANDARDI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2386" y="1772816"/>
            <a:ext cx="8712968" cy="21459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1600" dirty="0" smtClean="0">
                <a:latin typeface="Calibri" panose="020F0502020204030204" pitchFamily="34" charset="0"/>
              </a:rPr>
              <a:t>S </a:t>
            </a:r>
            <a:r>
              <a:rPr lang="vi-VN" sz="1600" dirty="0">
                <a:latin typeface="Calibri" panose="020F0502020204030204" pitchFamily="34" charset="0"/>
              </a:rPr>
              <a:t>ciljem poboljšanja i napretka poslovanja te usklađivanja sa svjetskim standardima, </a:t>
            </a:r>
            <a:r>
              <a:rPr lang="hr-HR" sz="1600" dirty="0" smtClean="0">
                <a:latin typeface="Calibri" panose="020F0502020204030204" pitchFamily="34" charset="0"/>
              </a:rPr>
              <a:t>Metis je </a:t>
            </a:r>
            <a:r>
              <a:rPr lang="vi-VN" sz="1600" dirty="0" smtClean="0">
                <a:latin typeface="Calibri" panose="020F0502020204030204" pitchFamily="34" charset="0"/>
              </a:rPr>
              <a:t>prove</a:t>
            </a:r>
            <a:r>
              <a:rPr lang="hr-HR" sz="1600" dirty="0" smtClean="0">
                <a:latin typeface="Calibri" panose="020F0502020204030204" pitchFamily="34" charset="0"/>
              </a:rPr>
              <a:t>o</a:t>
            </a:r>
            <a:r>
              <a:rPr lang="vi-VN" sz="1600" dirty="0" smtClean="0">
                <a:latin typeface="Calibri" panose="020F0502020204030204" pitchFamily="34" charset="0"/>
              </a:rPr>
              <a:t> i prihvati</a:t>
            </a:r>
            <a:r>
              <a:rPr lang="hr-HR" sz="1600" dirty="0" smtClean="0">
                <a:latin typeface="Calibri" panose="020F0502020204030204" pitchFamily="34" charset="0"/>
              </a:rPr>
              <a:t>o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ISO </a:t>
            </a:r>
            <a:r>
              <a:rPr lang="vi-VN" sz="1600" dirty="0" smtClean="0">
                <a:latin typeface="Calibri" panose="020F0502020204030204" pitchFamily="34" charset="0"/>
              </a:rPr>
              <a:t>Certifikat</a:t>
            </a:r>
            <a:r>
              <a:rPr lang="hr-HR" sz="1600" dirty="0" smtClean="0">
                <a:latin typeface="Calibri" panose="020F0502020204030204" pitchFamily="34" charset="0"/>
              </a:rPr>
              <a:t>e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UNI EN ISO </a:t>
            </a:r>
            <a:r>
              <a:rPr lang="vi-VN" sz="1600" dirty="0" smtClean="0">
                <a:latin typeface="Calibri" panose="020F0502020204030204" pitchFamily="34" charset="0"/>
              </a:rPr>
              <a:t>9001</a:t>
            </a:r>
            <a:r>
              <a:rPr lang="hr-HR" sz="1600" dirty="0" smtClean="0">
                <a:latin typeface="Calibri" panose="020F0502020204030204" pitchFamily="34" charset="0"/>
              </a:rPr>
              <a:t>:</a:t>
            </a:r>
            <a:r>
              <a:rPr lang="vi-VN" sz="1600" dirty="0" smtClean="0">
                <a:latin typeface="Calibri" panose="020F0502020204030204" pitchFamily="34" charset="0"/>
              </a:rPr>
              <a:t>20</a:t>
            </a:r>
            <a:r>
              <a:rPr lang="hr-HR" sz="1600" dirty="0" smtClean="0">
                <a:latin typeface="Calibri" panose="020F0502020204030204" pitchFamily="34" charset="0"/>
              </a:rPr>
              <a:t>15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i HRN EN ISO </a:t>
            </a:r>
            <a:r>
              <a:rPr lang="vi-VN" sz="1600" dirty="0" smtClean="0">
                <a:latin typeface="Calibri" panose="020F0502020204030204" pitchFamily="34" charset="0"/>
              </a:rPr>
              <a:t>14001:20</a:t>
            </a:r>
            <a:r>
              <a:rPr lang="hr-HR" sz="1600" dirty="0" smtClean="0">
                <a:latin typeface="Calibri" panose="020F0502020204030204" pitchFamily="34" charset="0"/>
              </a:rPr>
              <a:t>15 te EU ISCC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koje </a:t>
            </a:r>
            <a:r>
              <a:rPr lang="hr-HR" sz="1600" dirty="0" smtClean="0">
                <a:latin typeface="Calibri" panose="020F0502020204030204" pitchFamily="34" charset="0"/>
              </a:rPr>
              <a:t>mu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je izdala renomirana svjetska tvrtka DET NORSKE VERITAS. Time </a:t>
            </a:r>
            <a:r>
              <a:rPr lang="vi-VN" sz="1600" dirty="0" smtClean="0">
                <a:latin typeface="Calibri" panose="020F0502020204030204" pitchFamily="34" charset="0"/>
              </a:rPr>
              <a:t>se obaveza</a:t>
            </a:r>
            <a:r>
              <a:rPr lang="hr-HR" sz="1600" dirty="0" smtClean="0">
                <a:latin typeface="Calibri" panose="020F0502020204030204" pitchFamily="34" charset="0"/>
              </a:rPr>
              <a:t>o</a:t>
            </a:r>
            <a:r>
              <a:rPr lang="vi-VN" sz="1600" dirty="0" smtClean="0">
                <a:latin typeface="Calibri" panose="020F0502020204030204" pitchFamily="34" charset="0"/>
              </a:rPr>
              <a:t> </a:t>
            </a:r>
            <a:r>
              <a:rPr lang="vi-VN" sz="1600" dirty="0">
                <a:latin typeface="Calibri" panose="020F0502020204030204" pitchFamily="34" charset="0"/>
              </a:rPr>
              <a:t>da </a:t>
            </a:r>
            <a:r>
              <a:rPr lang="vi-VN" sz="1600" dirty="0" smtClean="0">
                <a:latin typeface="Calibri" panose="020F0502020204030204" pitchFamily="34" charset="0"/>
              </a:rPr>
              <a:t>će </a:t>
            </a:r>
            <a:r>
              <a:rPr lang="vi-VN" sz="1600" dirty="0">
                <a:latin typeface="Calibri" panose="020F0502020204030204" pitchFamily="34" charset="0"/>
              </a:rPr>
              <a:t>obavljati sakupljanje, reciklažu i trgovinu ostataka i otpadaka te postupanje s opasnim otpadom u skladu s navedenim standardima</a:t>
            </a:r>
            <a:r>
              <a:rPr lang="vi-VN" sz="1600" dirty="0" smtClean="0">
                <a:latin typeface="Calibri" panose="020F0502020204030204" pitchFamily="34" charset="0"/>
              </a:rPr>
              <a:t>.</a:t>
            </a:r>
            <a:endParaRPr lang="vi-VN" sz="1600" dirty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vi-VN" sz="1600" dirty="0">
                <a:latin typeface="Calibri" panose="020F0502020204030204" pitchFamily="34" charset="0"/>
              </a:rPr>
              <a:t>Primjenom novih tehnologija u skladu s poslovnim mogućnostima osigurava provedbu zakona i propisa Republike Hrvatske koji nalažu zaštitu okoliša i međunarodnih zakona koje je potpisala Republika Hrvatska. Primjenom novih tehnologija te unapređivanjem ustroja </a:t>
            </a:r>
            <a:r>
              <a:rPr lang="hr-HR" sz="1600" dirty="0" smtClean="0">
                <a:latin typeface="Calibri" panose="020F0502020204030204" pitchFamily="34" charset="0"/>
              </a:rPr>
              <a:t>Metis </a:t>
            </a:r>
            <a:r>
              <a:rPr lang="vi-VN" sz="1600" dirty="0" smtClean="0">
                <a:latin typeface="Calibri" panose="020F0502020204030204" pitchFamily="34" charset="0"/>
              </a:rPr>
              <a:t>planira </a:t>
            </a:r>
            <a:r>
              <a:rPr lang="vi-VN" sz="1600" dirty="0">
                <a:latin typeface="Calibri" panose="020F0502020204030204" pitchFamily="34" charset="0"/>
              </a:rPr>
              <a:t>i dalje utjecati na zaštitu </a:t>
            </a:r>
            <a:r>
              <a:rPr lang="vi-VN" sz="1600" dirty="0" smtClean="0">
                <a:latin typeface="Calibri" panose="020F0502020204030204" pitchFamily="34" charset="0"/>
              </a:rPr>
              <a:t>okoliša.</a:t>
            </a:r>
            <a:endParaRPr lang="hr-HR" sz="1600" dirty="0" smtClean="0"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hr-HR" sz="1600" b="1" dirty="0" smtClean="0">
                <a:latin typeface="Calibri" panose="020F0502020204030204" pitchFamily="34" charset="0"/>
              </a:rPr>
              <a:t>Metis je </a:t>
            </a:r>
            <a:r>
              <a:rPr lang="hr-HR" sz="1600" b="1" dirty="0">
                <a:latin typeface="Calibri" panose="020F0502020204030204" pitchFamily="34" charset="0"/>
              </a:rPr>
              <a:t>p</a:t>
            </a:r>
            <a:r>
              <a:rPr lang="vi-VN" sz="1600" b="1" dirty="0" smtClean="0">
                <a:latin typeface="Calibri" panose="020F0502020204030204" pitchFamily="34" charset="0"/>
              </a:rPr>
              <a:t>rove</a:t>
            </a:r>
            <a:r>
              <a:rPr lang="hr-HR" sz="1600" b="1" dirty="0" smtClean="0">
                <a:latin typeface="Calibri" panose="020F0502020204030204" pitchFamily="34" charset="0"/>
              </a:rPr>
              <a:t>o uvođenje novih gore navedenih</a:t>
            </a:r>
            <a:r>
              <a:rPr lang="vi-VN" sz="1600" b="1" dirty="0" smtClean="0">
                <a:latin typeface="Calibri" panose="020F0502020204030204" pitchFamily="34" charset="0"/>
              </a:rPr>
              <a:t> ISO </a:t>
            </a:r>
            <a:r>
              <a:rPr lang="vi-VN" sz="1600" b="1" dirty="0">
                <a:latin typeface="Calibri" panose="020F0502020204030204" pitchFamily="34" charset="0"/>
              </a:rPr>
              <a:t>normi </a:t>
            </a:r>
            <a:r>
              <a:rPr lang="hr-HR" sz="1600" b="1" dirty="0" smtClean="0">
                <a:latin typeface="Calibri" panose="020F0502020204030204" pitchFamily="34" charset="0"/>
              </a:rPr>
              <a:t>kao i </a:t>
            </a:r>
            <a:r>
              <a:rPr lang="vi-VN" sz="1600" b="1" dirty="0" smtClean="0">
                <a:latin typeface="Calibri" panose="020F0502020204030204" pitchFamily="34" charset="0"/>
              </a:rPr>
              <a:t>međunarodnu </a:t>
            </a:r>
            <a:r>
              <a:rPr lang="vi-VN" sz="1600" b="1" dirty="0">
                <a:latin typeface="Calibri" panose="020F0502020204030204" pitchFamily="34" charset="0"/>
              </a:rPr>
              <a:t>normu koja utvrđuje pravila za sigurnost i zaštitu na radu OHSAS 18001. </a:t>
            </a:r>
            <a:endParaRPr lang="hr-HR" sz="1600" b="1" dirty="0" smtClean="0">
              <a:latin typeface="Calibri" panose="020F0502020204030204" pitchFamily="34" charset="0"/>
            </a:endParaRPr>
          </a:p>
        </p:txBody>
      </p:sp>
      <p:pic>
        <p:nvPicPr>
          <p:cNvPr id="4" name="Slika 3" descr="dnv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60967"/>
            <a:ext cx="855332" cy="131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C:\Users\MirnaP\Pictures\SLIKE - NOVA VOZILA\DSC_0215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65" y="4581128"/>
            <a:ext cx="3474133" cy="221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35307" y="1196752"/>
            <a:ext cx="900829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1026" name="Picture 2" descr="MAN_SYST_CERT_ISO9001_ISO14001_OHSAS18001_COL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751627"/>
            <a:ext cx="866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0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KONCESIJE: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1800" dirty="0"/>
              <a:t>Metis d.d. je </a:t>
            </a:r>
            <a:r>
              <a:rPr lang="hr-HR" sz="1800" dirty="0" smtClean="0"/>
              <a:t>ovlašten za </a:t>
            </a:r>
            <a:r>
              <a:rPr lang="hr-HR" sz="1800" dirty="0"/>
              <a:t>sakupljanje </a:t>
            </a:r>
            <a:r>
              <a:rPr lang="hr-HR" sz="1700" dirty="0" smtClean="0"/>
              <a:t>:</a:t>
            </a:r>
          </a:p>
          <a:p>
            <a:pPr marL="0" indent="0" algn="just">
              <a:buNone/>
            </a:pPr>
            <a:endParaRPr lang="hr-HR" sz="17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/>
              <a:t>o</a:t>
            </a:r>
            <a:r>
              <a:rPr lang="hr-HR" sz="1700" dirty="0" smtClean="0"/>
              <a:t>tpadnih vozila</a:t>
            </a:r>
            <a:r>
              <a:rPr lang="en-US" sz="1700" dirty="0" smtClean="0"/>
              <a:t>,</a:t>
            </a:r>
            <a:r>
              <a:rPr lang="hr-HR" sz="1700" dirty="0" smtClean="0"/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/>
              <a:t>o</a:t>
            </a:r>
            <a:r>
              <a:rPr lang="hr-HR" sz="1700" dirty="0" smtClean="0"/>
              <a:t>tpadnih guma</a:t>
            </a:r>
            <a:r>
              <a:rPr lang="en-US" sz="1700" dirty="0" smtClean="0"/>
              <a:t>, </a:t>
            </a:r>
            <a:endParaRPr lang="hr-HR" sz="17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 err="1"/>
              <a:t>m</a:t>
            </a:r>
            <a:r>
              <a:rPr lang="hr-HR" sz="1700" dirty="0" err="1" smtClean="0"/>
              <a:t>azivih</a:t>
            </a:r>
            <a:r>
              <a:rPr lang="hr-HR" sz="1700" dirty="0" smtClean="0"/>
              <a:t> ulja</a:t>
            </a:r>
            <a:r>
              <a:rPr lang="en-US" sz="1700" dirty="0" smtClean="0"/>
              <a:t>, </a:t>
            </a:r>
            <a:endParaRPr lang="hr-HR" sz="17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/>
              <a:t>b</a:t>
            </a:r>
            <a:r>
              <a:rPr lang="hr-HR" sz="1700" dirty="0" smtClean="0"/>
              <a:t>aterija i akumulatora,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/>
              <a:t>e</a:t>
            </a:r>
            <a:r>
              <a:rPr lang="hr-HR" sz="1700" dirty="0" smtClean="0"/>
              <a:t>lektričnih i elektroničkih uređaja,</a:t>
            </a:r>
            <a:r>
              <a:rPr lang="en-US" sz="1700" dirty="0" smtClean="0"/>
              <a:t> </a:t>
            </a:r>
            <a:endParaRPr lang="hr-HR" sz="17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/>
              <a:t>a</a:t>
            </a:r>
            <a:r>
              <a:rPr lang="hr-HR" sz="1700" dirty="0" smtClean="0"/>
              <a:t>mbalažnog otpada</a:t>
            </a:r>
            <a:r>
              <a:rPr lang="hr-HR" sz="1700" dirty="0"/>
              <a:t> </a:t>
            </a:r>
            <a:r>
              <a:rPr lang="en-US" sz="1700" dirty="0" smtClean="0"/>
              <a:t>(</a:t>
            </a:r>
            <a:r>
              <a:rPr lang="hr-HR" sz="1700" dirty="0"/>
              <a:t>papirne, kartonske i višeslojne otpadne </a:t>
            </a:r>
            <a:endParaRPr lang="hr-HR" sz="1700" dirty="0" smtClean="0"/>
          </a:p>
          <a:p>
            <a:pPr marL="0" indent="0" algn="just">
              <a:buNone/>
            </a:pPr>
            <a:r>
              <a:rPr lang="hr-HR" sz="1700" dirty="0"/>
              <a:t> </a:t>
            </a:r>
            <a:r>
              <a:rPr lang="hr-HR" sz="1700" dirty="0" smtClean="0"/>
              <a:t>      ambalaže</a:t>
            </a:r>
            <a:r>
              <a:rPr lang="hr-HR" sz="1700" dirty="0"/>
              <a:t>, skupne i transportne otpadne ambalaže od drveta, tekstila i ostalih </a:t>
            </a:r>
            <a:r>
              <a:rPr lang="hr-HR" sz="1700" dirty="0" smtClean="0"/>
              <a:t> </a:t>
            </a:r>
          </a:p>
          <a:p>
            <a:pPr marL="0" indent="0" algn="just">
              <a:buNone/>
            </a:pPr>
            <a:r>
              <a:rPr lang="hr-HR" sz="1700" dirty="0"/>
              <a:t> </a:t>
            </a:r>
            <a:r>
              <a:rPr lang="hr-HR" sz="1700" dirty="0" smtClean="0"/>
              <a:t>      ambalažnih </a:t>
            </a:r>
            <a:r>
              <a:rPr lang="hr-HR" sz="1800" dirty="0"/>
              <a:t>materijala</a:t>
            </a:r>
            <a:r>
              <a:rPr lang="hr-HR" sz="1700" dirty="0" smtClean="0"/>
              <a:t>),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hr-HR" sz="1700" dirty="0"/>
              <a:t>p</a:t>
            </a:r>
            <a:r>
              <a:rPr lang="hr-HR" sz="1700" dirty="0" smtClean="0"/>
              <a:t>rimarne ambalaže (</a:t>
            </a:r>
            <a:r>
              <a:rPr lang="hr-HR" sz="1700" dirty="0"/>
              <a:t>PET, staklo, metali te ostali </a:t>
            </a:r>
            <a:r>
              <a:rPr lang="hr-HR" sz="1700" dirty="0" smtClean="0"/>
              <a:t>polimeri) i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vi-VN" sz="1700" dirty="0">
                <a:latin typeface="Calibri" panose="020F0502020204030204" pitchFamily="34" charset="0"/>
              </a:rPr>
              <a:t>građevinskog otpada koji sadrži azbest</a:t>
            </a:r>
            <a:endParaRPr lang="hr-HR" sz="1700" dirty="0" smtClean="0">
              <a:latin typeface="Calibri" panose="020F0502020204030204" pitchFamily="34" charset="0"/>
            </a:endParaRPr>
          </a:p>
          <a:p>
            <a:pPr algn="just"/>
            <a:endParaRPr lang="hr-HR" sz="1900" dirty="0"/>
          </a:p>
          <a:p>
            <a:pPr algn="just"/>
            <a:endParaRPr lang="hr-HR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92" y="8033"/>
            <a:ext cx="1700808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88" y="1705645"/>
            <a:ext cx="1713824" cy="169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23" y="3436696"/>
            <a:ext cx="1671073" cy="16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22" y="5124734"/>
            <a:ext cx="1683789" cy="16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niOkvir 7"/>
          <p:cNvSpPr txBox="1"/>
          <p:nvPr/>
        </p:nvSpPr>
        <p:spPr>
          <a:xfrm rot="16200000">
            <a:off x="3838181" y="3219360"/>
            <a:ext cx="679198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579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554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METIS </a:t>
            </a: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SKUPLJAČ OPASNOG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r>
              <a:rPr lang="hr-H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TPADA</a:t>
            </a:r>
            <a:endParaRPr lang="hr-HR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591">
            <a:off x="562021" y="1594060"/>
            <a:ext cx="2334149" cy="176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vanaM\Desktop\BROŠURA METIS d.d\Opasan otp.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288">
            <a:off x="2279288" y="1509201"/>
            <a:ext cx="2677903" cy="1836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486">
            <a:off x="4327234" y="1406076"/>
            <a:ext cx="2785906" cy="1819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IvanaM\Desktop\BROŠURA METIS d.d\Opasan otp.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9775">
            <a:off x="6081190" y="1431327"/>
            <a:ext cx="2923357" cy="18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539551" y="4163143"/>
            <a:ext cx="3764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600" b="1" dirty="0"/>
              <a:t>Na godišnjoj </a:t>
            </a:r>
            <a:r>
              <a:rPr lang="hr-HR" sz="1600" b="1" dirty="0" smtClean="0"/>
              <a:t>razini </a:t>
            </a:r>
            <a:r>
              <a:rPr lang="hr-HR" sz="1600" b="1" dirty="0"/>
              <a:t>Metis prikupiti oko </a:t>
            </a:r>
            <a:endParaRPr lang="hr-HR" sz="1600" b="1" dirty="0" smtClean="0"/>
          </a:p>
          <a:p>
            <a:pPr lvl="0"/>
            <a:r>
              <a:rPr lang="hr-HR" sz="1600" b="1" dirty="0" smtClean="0"/>
              <a:t>10 000 </a:t>
            </a:r>
            <a:r>
              <a:rPr lang="hr-HR" sz="1600" b="1" dirty="0"/>
              <a:t>t opasnog otpada:</a:t>
            </a:r>
            <a:r>
              <a:rPr lang="hr-HR" sz="1600" dirty="0"/>
              <a:t/>
            </a:r>
            <a:br>
              <a:rPr lang="hr-HR" sz="1600" dirty="0"/>
            </a:br>
            <a:r>
              <a:rPr lang="hr-HR" sz="1600" dirty="0"/>
              <a:t>Stari automobili, elektronika, </a:t>
            </a:r>
            <a:r>
              <a:rPr lang="hr-HR" sz="1600" dirty="0" smtClean="0"/>
              <a:t>baterije, </a:t>
            </a:r>
            <a:r>
              <a:rPr lang="hr-HR" sz="1600" dirty="0"/>
              <a:t>boje, ljepila, masti, </a:t>
            </a:r>
            <a:r>
              <a:rPr lang="hr-HR" sz="1600" dirty="0" smtClean="0"/>
              <a:t>kontaminirani </a:t>
            </a:r>
            <a:r>
              <a:rPr lang="hr-HR" sz="1600" dirty="0"/>
              <a:t>paketi, otapala, kemikalije, kiseline, masna voda, mulj, uljni filtri, </a:t>
            </a:r>
            <a:r>
              <a:rPr lang="hr-HR" sz="1600" dirty="0" smtClean="0"/>
              <a:t>kontaminirana drva </a:t>
            </a:r>
            <a:r>
              <a:rPr lang="hr-HR" sz="1600" dirty="0"/>
              <a:t>i </a:t>
            </a:r>
            <a:r>
              <a:rPr lang="hr-HR" sz="1600" dirty="0" smtClean="0"/>
              <a:t>slično. </a:t>
            </a:r>
            <a:endParaRPr lang="hr-HR" sz="1700" dirty="0"/>
          </a:p>
        </p:txBody>
      </p:sp>
      <p:sp>
        <p:nvSpPr>
          <p:cNvPr id="8" name="Pravokutnik 7"/>
          <p:cNvSpPr/>
          <p:nvPr/>
        </p:nvSpPr>
        <p:spPr>
          <a:xfrm>
            <a:off x="4638098" y="4221087"/>
            <a:ext cx="4195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hr-HR" sz="1600" b="1" dirty="0"/>
              <a:t>Metis je izravan izvoznik opasnog </a:t>
            </a:r>
            <a:r>
              <a:rPr lang="hr-HR" sz="1600" b="1" dirty="0" smtClean="0"/>
              <a:t>otpada -</a:t>
            </a:r>
            <a:r>
              <a:rPr lang="hr-HR" sz="1600" b="1" dirty="0"/>
              <a:t/>
            </a:r>
            <a:br>
              <a:rPr lang="hr-HR" sz="1600" b="1" dirty="0"/>
            </a:br>
            <a:r>
              <a:rPr lang="hr-HR" sz="1600" dirty="0"/>
              <a:t>svake godine pripremamo i </a:t>
            </a:r>
            <a:r>
              <a:rPr lang="hr-HR" sz="1600" dirty="0" smtClean="0"/>
              <a:t>izvezemo </a:t>
            </a:r>
            <a:r>
              <a:rPr lang="hr-HR" sz="1600" dirty="0"/>
              <a:t>oko 800 tona opasnog otpada u Austriju </a:t>
            </a:r>
            <a:r>
              <a:rPr lang="hr-HR" sz="1600" dirty="0" smtClean="0"/>
              <a:t>na </a:t>
            </a:r>
            <a:r>
              <a:rPr lang="hr-HR" sz="1600" dirty="0"/>
              <a:t>završnu obradu.</a:t>
            </a: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333844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1447</Words>
  <Application>Microsoft Office PowerPoint</Application>
  <PresentationFormat>On-screen Show (4:3)</PresentationFormat>
  <Paragraphs>184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O NAMA</vt:lpstr>
      <vt:lpstr>PowerPoint Presentation</vt:lpstr>
      <vt:lpstr>PowerPoint Presentation</vt:lpstr>
      <vt:lpstr>PODRUŽNICE </vt:lpstr>
      <vt:lpstr> ISO STANDARDI </vt:lpstr>
      <vt:lpstr>KONCESIJE:</vt:lpstr>
      <vt:lpstr>METIS - SKUPLJAČ OPASNOG OTPADA</vt:lpstr>
      <vt:lpstr> SURADNJA U SVIM GRANAMA INDUSTRIJE</vt:lpstr>
      <vt:lpstr>PowerPoint Presentation</vt:lpstr>
      <vt:lpstr>SORTIRANJE OTPADA</vt:lpstr>
      <vt:lpstr>     CENTAR ZA GOSPODARENJE AMBALAŽNIM OTPADOM </vt:lpstr>
      <vt:lpstr>EKOLOŠKA OSVJEŠTENOST I EDUKACIJA OD MALIH NOGU</vt:lpstr>
      <vt:lpstr>SAKUPLJENE  KOLIČINE MATERIJALA</vt:lpstr>
      <vt:lpstr>EKO-KONZALTING</vt:lpstr>
      <vt:lpstr>RADNA ODJEĆA I OBUĆA</vt:lpstr>
      <vt:lpstr>    OSTALE AKTIVNOSTI   </vt:lpstr>
      <vt:lpstr>PowerPoint Presentation</vt:lpstr>
      <vt:lpstr>PowerPoint Presentation</vt:lpstr>
      <vt:lpstr> UPRAVA DRUŠTVA </vt:lpstr>
      <vt:lpstr>PODRUŽNICA KUKULJANOVO</vt:lpstr>
      <vt:lpstr>PODRUŽNICA KUKULJANOVO</vt:lpstr>
      <vt:lpstr>PODRUŽNICA RIJEKA</vt:lpstr>
      <vt:lpstr>PODRUŽNICA PULA</vt:lpstr>
      <vt:lpstr>PODRUŽNICA PULA</vt:lpstr>
      <vt:lpstr>PODRUŽNICA OGULIN</vt:lpstr>
      <vt:lpstr>PODRUŽNICA OGULIN</vt:lpstr>
      <vt:lpstr>PODRUŽNICA OTOČAC</vt:lpstr>
      <vt:lpstr>PODRUŽNICA OTOČAC</vt:lpstr>
      <vt:lpstr>Case study - zadatak</vt:lpstr>
      <vt:lpstr>Dodatne informacije</vt:lpstr>
      <vt:lpstr>Njen prijatelj već više od 68 godina</vt:lpstr>
      <vt:lpstr>METIS d.d.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DARIO</dc:creator>
  <cp:lastModifiedBy>Andrea</cp:lastModifiedBy>
  <cp:revision>76</cp:revision>
  <cp:lastPrinted>2015-05-25T08:27:29Z</cp:lastPrinted>
  <dcterms:created xsi:type="dcterms:W3CDTF">2015-05-23T20:10:28Z</dcterms:created>
  <dcterms:modified xsi:type="dcterms:W3CDTF">2017-11-06T12:05:11Z</dcterms:modified>
</cp:coreProperties>
</file>