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Rincic" initials="I" lastIdx="1" clrIdx="0">
    <p:extLst>
      <p:ext uri="{19B8F6BF-5375-455C-9EA6-DF929625EA0E}">
        <p15:presenceInfo xmlns:p15="http://schemas.microsoft.com/office/powerpoint/2012/main" userId="IRinc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61974-1FA0-49D3-9B01-D35BB9E4322B}" type="doc">
      <dgm:prSet loTypeId="urn:microsoft.com/office/officeart/2005/8/layout/hProcess7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1A070D3-AAAD-42D8-B4AF-D210A23773BD}">
      <dgm:prSet phldrT="[Text]"/>
      <dgm:spPr/>
      <dgm:t>
        <a:bodyPr/>
        <a:lstStyle/>
        <a:p>
          <a:r>
            <a:rPr lang="hr-HR" dirty="0" smtClean="0"/>
            <a:t>Startni </a:t>
          </a:r>
        </a:p>
        <a:p>
          <a:r>
            <a:rPr lang="hr-HR" dirty="0" smtClean="0"/>
            <a:t>modul</a:t>
          </a:r>
        </a:p>
        <a:p>
          <a:r>
            <a:rPr lang="hr-HR" dirty="0" smtClean="0"/>
            <a:t>.</a:t>
          </a:r>
          <a:endParaRPr lang="en-US" dirty="0"/>
        </a:p>
      </dgm:t>
    </dgm:pt>
    <dgm:pt modelId="{04841BEA-EF52-4037-B7A0-85E158BD0492}" type="parTrans" cxnId="{55C493E1-4FF0-4FB7-A70B-73A10715B834}">
      <dgm:prSet/>
      <dgm:spPr/>
      <dgm:t>
        <a:bodyPr/>
        <a:lstStyle/>
        <a:p>
          <a:endParaRPr lang="en-US"/>
        </a:p>
      </dgm:t>
    </dgm:pt>
    <dgm:pt modelId="{7D5A3013-369A-40F4-BFF8-8F2415F237EF}" type="sibTrans" cxnId="{55C493E1-4FF0-4FB7-A70B-73A10715B834}">
      <dgm:prSet/>
      <dgm:spPr/>
      <dgm:t>
        <a:bodyPr/>
        <a:lstStyle/>
        <a:p>
          <a:endParaRPr lang="en-US"/>
        </a:p>
      </dgm:t>
    </dgm:pt>
    <dgm:pt modelId="{3480F92B-3008-46CF-9F72-79F1844D0D55}">
      <dgm:prSet phldrT="[Text]" phldr="1"/>
      <dgm:spPr/>
      <dgm:t>
        <a:bodyPr/>
        <a:lstStyle/>
        <a:p>
          <a:endParaRPr lang="en-US" dirty="0"/>
        </a:p>
      </dgm:t>
    </dgm:pt>
    <dgm:pt modelId="{CEF6861D-3814-4A14-A28A-D19D7EE2748B}" type="parTrans" cxnId="{57E01C06-BFBD-48B9-880F-546937F03ACD}">
      <dgm:prSet/>
      <dgm:spPr/>
      <dgm:t>
        <a:bodyPr/>
        <a:lstStyle/>
        <a:p>
          <a:endParaRPr lang="en-US"/>
        </a:p>
      </dgm:t>
    </dgm:pt>
    <dgm:pt modelId="{E1179CEA-DB62-420C-B825-8FF2EE45138E}" type="sibTrans" cxnId="{57E01C06-BFBD-48B9-880F-546937F03ACD}">
      <dgm:prSet/>
      <dgm:spPr/>
      <dgm:t>
        <a:bodyPr/>
        <a:lstStyle/>
        <a:p>
          <a:endParaRPr lang="en-US"/>
        </a:p>
      </dgm:t>
    </dgm:pt>
    <dgm:pt modelId="{F8115AC3-87B1-4C57-9CC1-534AFD83210A}">
      <dgm:prSet phldrT="[Text]"/>
      <dgm:spPr/>
      <dgm:t>
        <a:bodyPr/>
        <a:lstStyle/>
        <a:p>
          <a:r>
            <a:rPr lang="hr-HR" dirty="0" smtClean="0"/>
            <a:t>Edukativni modul</a:t>
          </a:r>
          <a:endParaRPr lang="en-US" dirty="0"/>
        </a:p>
      </dgm:t>
    </dgm:pt>
    <dgm:pt modelId="{3D883785-6F3A-4E47-8723-4DC6AE99E016}" type="parTrans" cxnId="{DCF8E49D-AEA2-455C-AD59-3DFA2F00A902}">
      <dgm:prSet/>
      <dgm:spPr/>
      <dgm:t>
        <a:bodyPr/>
        <a:lstStyle/>
        <a:p>
          <a:endParaRPr lang="en-US"/>
        </a:p>
      </dgm:t>
    </dgm:pt>
    <dgm:pt modelId="{F7512864-20EA-4FC7-A6C9-307EE7B139F6}" type="sibTrans" cxnId="{DCF8E49D-AEA2-455C-AD59-3DFA2F00A902}">
      <dgm:prSet/>
      <dgm:spPr/>
      <dgm:t>
        <a:bodyPr/>
        <a:lstStyle/>
        <a:p>
          <a:endParaRPr lang="en-US"/>
        </a:p>
      </dgm:t>
    </dgm:pt>
    <dgm:pt modelId="{4B78EE8B-C3E3-4F43-84FB-3D1EF7C58EEE}">
      <dgm:prSet phldrT="[Text]" phldr="1"/>
      <dgm:spPr/>
      <dgm:t>
        <a:bodyPr/>
        <a:lstStyle/>
        <a:p>
          <a:endParaRPr lang="en-US" dirty="0"/>
        </a:p>
      </dgm:t>
    </dgm:pt>
    <dgm:pt modelId="{1128E6BA-FC0C-403F-B09E-65EC8829BD35}" type="parTrans" cxnId="{4CE0FC3E-0219-444A-A2C1-CD72EF244C51}">
      <dgm:prSet/>
      <dgm:spPr/>
      <dgm:t>
        <a:bodyPr/>
        <a:lstStyle/>
        <a:p>
          <a:endParaRPr lang="en-US"/>
        </a:p>
      </dgm:t>
    </dgm:pt>
    <dgm:pt modelId="{11DD16A2-1342-4301-968A-6AFA9475DA7A}" type="sibTrans" cxnId="{4CE0FC3E-0219-444A-A2C1-CD72EF244C51}">
      <dgm:prSet/>
      <dgm:spPr/>
      <dgm:t>
        <a:bodyPr/>
        <a:lstStyle/>
        <a:p>
          <a:endParaRPr lang="en-US"/>
        </a:p>
      </dgm:t>
    </dgm:pt>
    <dgm:pt modelId="{3C2C88CA-4679-42BB-A4B6-D82E52F50BC1}">
      <dgm:prSet phldrT="[Text]"/>
      <dgm:spPr/>
      <dgm:t>
        <a:bodyPr/>
        <a:lstStyle/>
        <a:p>
          <a:r>
            <a:rPr lang="hr-HR" dirty="0" smtClean="0"/>
            <a:t>Natjecateljski modul</a:t>
          </a:r>
          <a:endParaRPr lang="en-US" dirty="0"/>
        </a:p>
      </dgm:t>
    </dgm:pt>
    <dgm:pt modelId="{7E6E86C9-ADBC-4B0A-BFA9-AE5F910E61D8}" type="parTrans" cxnId="{28E3EF0E-93EB-4DFE-BC35-36901403D1BC}">
      <dgm:prSet/>
      <dgm:spPr/>
      <dgm:t>
        <a:bodyPr/>
        <a:lstStyle/>
        <a:p>
          <a:endParaRPr lang="en-US"/>
        </a:p>
      </dgm:t>
    </dgm:pt>
    <dgm:pt modelId="{783D499B-5EAB-4307-9375-0CFDF413B9E3}" type="sibTrans" cxnId="{28E3EF0E-93EB-4DFE-BC35-36901403D1BC}">
      <dgm:prSet/>
      <dgm:spPr/>
      <dgm:t>
        <a:bodyPr/>
        <a:lstStyle/>
        <a:p>
          <a:endParaRPr lang="en-US"/>
        </a:p>
      </dgm:t>
    </dgm:pt>
    <dgm:pt modelId="{4A887EFC-1F33-4A3A-A8EC-9D88931E3F7D}">
      <dgm:prSet phldrT="[Text]" phldr="1"/>
      <dgm:spPr/>
      <dgm:t>
        <a:bodyPr/>
        <a:lstStyle/>
        <a:p>
          <a:endParaRPr lang="en-US" dirty="0"/>
        </a:p>
      </dgm:t>
    </dgm:pt>
    <dgm:pt modelId="{4D283ADD-0F79-4B16-8B5A-74D046C1EAE1}" type="sibTrans" cxnId="{FE648ED9-A1D6-40CF-9BE8-AF9EF0890EBE}">
      <dgm:prSet/>
      <dgm:spPr/>
      <dgm:t>
        <a:bodyPr/>
        <a:lstStyle/>
        <a:p>
          <a:endParaRPr lang="en-US"/>
        </a:p>
      </dgm:t>
    </dgm:pt>
    <dgm:pt modelId="{E798DAC9-E86F-4403-BACB-9A9FC1AEF205}" type="parTrans" cxnId="{FE648ED9-A1D6-40CF-9BE8-AF9EF0890EBE}">
      <dgm:prSet/>
      <dgm:spPr/>
      <dgm:t>
        <a:bodyPr/>
        <a:lstStyle/>
        <a:p>
          <a:endParaRPr lang="en-US"/>
        </a:p>
      </dgm:t>
    </dgm:pt>
    <dgm:pt modelId="{82981326-D8D1-4981-9889-A759D09F3ACF}" type="pres">
      <dgm:prSet presAssocID="{BBB61974-1FA0-49D3-9B01-D35BB9E4322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7A7861C-6CA5-4A60-B850-7CD917137879}" type="pres">
      <dgm:prSet presAssocID="{4A887EFC-1F33-4A3A-A8EC-9D88931E3F7D}" presName="compositeNode" presStyleCnt="0">
        <dgm:presLayoutVars>
          <dgm:bulletEnabled val="1"/>
        </dgm:presLayoutVars>
      </dgm:prSet>
      <dgm:spPr/>
    </dgm:pt>
    <dgm:pt modelId="{474EB341-7E70-4F62-AAE1-A2E94318E185}" type="pres">
      <dgm:prSet presAssocID="{4A887EFC-1F33-4A3A-A8EC-9D88931E3F7D}" presName="bgRect" presStyleLbl="node1" presStyleIdx="0" presStyleCnt="3" custLinFactNeighborX="-531" custLinFactNeighborY="23093"/>
      <dgm:spPr/>
      <dgm:t>
        <a:bodyPr/>
        <a:lstStyle/>
        <a:p>
          <a:endParaRPr lang="en-US"/>
        </a:p>
      </dgm:t>
    </dgm:pt>
    <dgm:pt modelId="{FD0FA867-BCA0-4692-8036-728BEA2E4DD3}" type="pres">
      <dgm:prSet presAssocID="{4A887EFC-1F33-4A3A-A8EC-9D88931E3F7D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8F205-70C5-4625-8B64-87673228C83A}" type="pres">
      <dgm:prSet presAssocID="{4A887EFC-1F33-4A3A-A8EC-9D88931E3F7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E12E45-CA7E-473E-9992-BBC65A308BA1}" type="pres">
      <dgm:prSet presAssocID="{4D283ADD-0F79-4B16-8B5A-74D046C1EAE1}" presName="hSp" presStyleCnt="0"/>
      <dgm:spPr/>
    </dgm:pt>
    <dgm:pt modelId="{3916A0C6-0F9C-4B29-87B1-CDDFE610788C}" type="pres">
      <dgm:prSet presAssocID="{4D283ADD-0F79-4B16-8B5A-74D046C1EAE1}" presName="vProcSp" presStyleCnt="0"/>
      <dgm:spPr/>
    </dgm:pt>
    <dgm:pt modelId="{C2767AC9-72F4-4C59-8E3A-F9BD57431D24}" type="pres">
      <dgm:prSet presAssocID="{4D283ADD-0F79-4B16-8B5A-74D046C1EAE1}" presName="vSp1" presStyleCnt="0"/>
      <dgm:spPr/>
    </dgm:pt>
    <dgm:pt modelId="{63D5E116-F97E-4A6D-BE56-DCC290F3E8EE}" type="pres">
      <dgm:prSet presAssocID="{4D283ADD-0F79-4B16-8B5A-74D046C1EAE1}" presName="simulatedConn" presStyleLbl="solidFgAcc1" presStyleIdx="0" presStyleCnt="2"/>
      <dgm:spPr/>
    </dgm:pt>
    <dgm:pt modelId="{2C4BAF66-2190-4376-9F9E-7AC545BC68F6}" type="pres">
      <dgm:prSet presAssocID="{4D283ADD-0F79-4B16-8B5A-74D046C1EAE1}" presName="vSp2" presStyleCnt="0"/>
      <dgm:spPr/>
    </dgm:pt>
    <dgm:pt modelId="{738C722F-A65B-41C7-8743-51D85FDC0245}" type="pres">
      <dgm:prSet presAssocID="{4D283ADD-0F79-4B16-8B5A-74D046C1EAE1}" presName="sibTrans" presStyleCnt="0"/>
      <dgm:spPr/>
    </dgm:pt>
    <dgm:pt modelId="{732523A4-781C-41A4-8F75-FB65FF176D28}" type="pres">
      <dgm:prSet presAssocID="{3480F92B-3008-46CF-9F72-79F1844D0D55}" presName="compositeNode" presStyleCnt="0">
        <dgm:presLayoutVars>
          <dgm:bulletEnabled val="1"/>
        </dgm:presLayoutVars>
      </dgm:prSet>
      <dgm:spPr/>
    </dgm:pt>
    <dgm:pt modelId="{6DE4CB01-0824-402C-B3E7-40880DF2E032}" type="pres">
      <dgm:prSet presAssocID="{3480F92B-3008-46CF-9F72-79F1844D0D55}" presName="bgRect" presStyleLbl="node1" presStyleIdx="1" presStyleCnt="3"/>
      <dgm:spPr/>
      <dgm:t>
        <a:bodyPr/>
        <a:lstStyle/>
        <a:p>
          <a:endParaRPr lang="hr-HR"/>
        </a:p>
      </dgm:t>
    </dgm:pt>
    <dgm:pt modelId="{77601932-AD8B-4A5B-BE31-E35A519D9F6A}" type="pres">
      <dgm:prSet presAssocID="{3480F92B-3008-46CF-9F72-79F1844D0D55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BB2C147-D2ED-4BF9-94FB-8A618C8A1E10}" type="pres">
      <dgm:prSet presAssocID="{3480F92B-3008-46CF-9F72-79F1844D0D55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1B570-F618-4A70-AD33-D1867A3056DF}" type="pres">
      <dgm:prSet presAssocID="{E1179CEA-DB62-420C-B825-8FF2EE45138E}" presName="hSp" presStyleCnt="0"/>
      <dgm:spPr/>
    </dgm:pt>
    <dgm:pt modelId="{90E36BAB-DE05-461C-AC20-D78B23AE5AC0}" type="pres">
      <dgm:prSet presAssocID="{E1179CEA-DB62-420C-B825-8FF2EE45138E}" presName="vProcSp" presStyleCnt="0"/>
      <dgm:spPr/>
    </dgm:pt>
    <dgm:pt modelId="{646B4C97-619E-4A67-A12A-749A89CB2575}" type="pres">
      <dgm:prSet presAssocID="{E1179CEA-DB62-420C-B825-8FF2EE45138E}" presName="vSp1" presStyleCnt="0"/>
      <dgm:spPr/>
    </dgm:pt>
    <dgm:pt modelId="{1C082149-273F-4C4A-800D-B649BC04B3CD}" type="pres">
      <dgm:prSet presAssocID="{E1179CEA-DB62-420C-B825-8FF2EE45138E}" presName="simulatedConn" presStyleLbl="solidFgAcc1" presStyleIdx="1" presStyleCnt="2"/>
      <dgm:spPr/>
    </dgm:pt>
    <dgm:pt modelId="{F2517313-FF01-4B01-A9E9-A108FFE3574A}" type="pres">
      <dgm:prSet presAssocID="{E1179CEA-DB62-420C-B825-8FF2EE45138E}" presName="vSp2" presStyleCnt="0"/>
      <dgm:spPr/>
    </dgm:pt>
    <dgm:pt modelId="{CB1496C6-BA87-4B9F-B0C3-8308E2603EE0}" type="pres">
      <dgm:prSet presAssocID="{E1179CEA-DB62-420C-B825-8FF2EE45138E}" presName="sibTrans" presStyleCnt="0"/>
      <dgm:spPr/>
    </dgm:pt>
    <dgm:pt modelId="{CA2FD12D-41CF-41AC-9001-99CBA055AFC4}" type="pres">
      <dgm:prSet presAssocID="{4B78EE8B-C3E3-4F43-84FB-3D1EF7C58EEE}" presName="compositeNode" presStyleCnt="0">
        <dgm:presLayoutVars>
          <dgm:bulletEnabled val="1"/>
        </dgm:presLayoutVars>
      </dgm:prSet>
      <dgm:spPr/>
    </dgm:pt>
    <dgm:pt modelId="{3BDDBE85-968A-4213-9432-3C565160387C}" type="pres">
      <dgm:prSet presAssocID="{4B78EE8B-C3E3-4F43-84FB-3D1EF7C58EEE}" presName="bgRect" presStyleLbl="node1" presStyleIdx="2" presStyleCnt="3"/>
      <dgm:spPr/>
      <dgm:t>
        <a:bodyPr/>
        <a:lstStyle/>
        <a:p>
          <a:endParaRPr lang="hr-HR"/>
        </a:p>
      </dgm:t>
    </dgm:pt>
    <dgm:pt modelId="{85027D72-4047-4EFA-BC07-7450E478FD9D}" type="pres">
      <dgm:prSet presAssocID="{4B78EE8B-C3E3-4F43-84FB-3D1EF7C58EEE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9DC1475-EB7E-44A1-954B-D0874CEA344D}" type="pres">
      <dgm:prSet presAssocID="{4B78EE8B-C3E3-4F43-84FB-3D1EF7C58EEE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E75D85-E6AD-413C-A34B-47D252E992B3}" type="presOf" srcId="{3C2C88CA-4679-42BB-A4B6-D82E52F50BC1}" destId="{59DC1475-EB7E-44A1-954B-D0874CEA344D}" srcOrd="0" destOrd="0" presId="urn:microsoft.com/office/officeart/2005/8/layout/hProcess7"/>
    <dgm:cxn modelId="{DCF8E49D-AEA2-455C-AD59-3DFA2F00A902}" srcId="{3480F92B-3008-46CF-9F72-79F1844D0D55}" destId="{F8115AC3-87B1-4C57-9CC1-534AFD83210A}" srcOrd="0" destOrd="0" parTransId="{3D883785-6F3A-4E47-8723-4DC6AE99E016}" sibTransId="{F7512864-20EA-4FC7-A6C9-307EE7B139F6}"/>
    <dgm:cxn modelId="{59ED2640-EEE1-4FEE-B934-9333A80AC84E}" type="presOf" srcId="{3480F92B-3008-46CF-9F72-79F1844D0D55}" destId="{6DE4CB01-0824-402C-B3E7-40880DF2E032}" srcOrd="0" destOrd="0" presId="urn:microsoft.com/office/officeart/2005/8/layout/hProcess7"/>
    <dgm:cxn modelId="{A76D168F-37E3-44C1-BCC2-E8945F6333FF}" type="presOf" srcId="{4B78EE8B-C3E3-4F43-84FB-3D1EF7C58EEE}" destId="{85027D72-4047-4EFA-BC07-7450E478FD9D}" srcOrd="1" destOrd="0" presId="urn:microsoft.com/office/officeart/2005/8/layout/hProcess7"/>
    <dgm:cxn modelId="{B01A4C62-4AAB-431A-A5E7-074FA60EA1EA}" type="presOf" srcId="{3480F92B-3008-46CF-9F72-79F1844D0D55}" destId="{77601932-AD8B-4A5B-BE31-E35A519D9F6A}" srcOrd="1" destOrd="0" presId="urn:microsoft.com/office/officeart/2005/8/layout/hProcess7"/>
    <dgm:cxn modelId="{4CE0FC3E-0219-444A-A2C1-CD72EF244C51}" srcId="{BBB61974-1FA0-49D3-9B01-D35BB9E4322B}" destId="{4B78EE8B-C3E3-4F43-84FB-3D1EF7C58EEE}" srcOrd="2" destOrd="0" parTransId="{1128E6BA-FC0C-403F-B09E-65EC8829BD35}" sibTransId="{11DD16A2-1342-4301-968A-6AFA9475DA7A}"/>
    <dgm:cxn modelId="{FE648ED9-A1D6-40CF-9BE8-AF9EF0890EBE}" srcId="{BBB61974-1FA0-49D3-9B01-D35BB9E4322B}" destId="{4A887EFC-1F33-4A3A-A8EC-9D88931E3F7D}" srcOrd="0" destOrd="0" parTransId="{E798DAC9-E86F-4403-BACB-9A9FC1AEF205}" sibTransId="{4D283ADD-0F79-4B16-8B5A-74D046C1EAE1}"/>
    <dgm:cxn modelId="{3E17D828-C6AD-4786-95DD-E2A14BAA2D36}" type="presOf" srcId="{BBB61974-1FA0-49D3-9B01-D35BB9E4322B}" destId="{82981326-D8D1-4981-9889-A759D09F3ACF}" srcOrd="0" destOrd="0" presId="urn:microsoft.com/office/officeart/2005/8/layout/hProcess7"/>
    <dgm:cxn modelId="{57E01C06-BFBD-48B9-880F-546937F03ACD}" srcId="{BBB61974-1FA0-49D3-9B01-D35BB9E4322B}" destId="{3480F92B-3008-46CF-9F72-79F1844D0D55}" srcOrd="1" destOrd="0" parTransId="{CEF6861D-3814-4A14-A28A-D19D7EE2748B}" sibTransId="{E1179CEA-DB62-420C-B825-8FF2EE45138E}"/>
    <dgm:cxn modelId="{3877F797-F8C9-4087-8802-E296BBCABD3E}" type="presOf" srcId="{61A070D3-AAAD-42D8-B4AF-D210A23773BD}" destId="{FF88F205-70C5-4625-8B64-87673228C83A}" srcOrd="0" destOrd="0" presId="urn:microsoft.com/office/officeart/2005/8/layout/hProcess7"/>
    <dgm:cxn modelId="{55C493E1-4FF0-4FB7-A70B-73A10715B834}" srcId="{4A887EFC-1F33-4A3A-A8EC-9D88931E3F7D}" destId="{61A070D3-AAAD-42D8-B4AF-D210A23773BD}" srcOrd="0" destOrd="0" parTransId="{04841BEA-EF52-4037-B7A0-85E158BD0492}" sibTransId="{7D5A3013-369A-40F4-BFF8-8F2415F237EF}"/>
    <dgm:cxn modelId="{7D95E0C8-17DE-42EF-988F-E0217D798053}" type="presOf" srcId="{4A887EFC-1F33-4A3A-A8EC-9D88931E3F7D}" destId="{FD0FA867-BCA0-4692-8036-728BEA2E4DD3}" srcOrd="1" destOrd="0" presId="urn:microsoft.com/office/officeart/2005/8/layout/hProcess7"/>
    <dgm:cxn modelId="{654F9D45-5F2D-4049-95E2-9DB8244A9301}" type="presOf" srcId="{4B78EE8B-C3E3-4F43-84FB-3D1EF7C58EEE}" destId="{3BDDBE85-968A-4213-9432-3C565160387C}" srcOrd="0" destOrd="0" presId="urn:microsoft.com/office/officeart/2005/8/layout/hProcess7"/>
    <dgm:cxn modelId="{C8AB10A9-D996-45ED-932E-11A698B71B04}" type="presOf" srcId="{4A887EFC-1F33-4A3A-A8EC-9D88931E3F7D}" destId="{474EB341-7E70-4F62-AAE1-A2E94318E185}" srcOrd="0" destOrd="0" presId="urn:microsoft.com/office/officeart/2005/8/layout/hProcess7"/>
    <dgm:cxn modelId="{28E3EF0E-93EB-4DFE-BC35-36901403D1BC}" srcId="{4B78EE8B-C3E3-4F43-84FB-3D1EF7C58EEE}" destId="{3C2C88CA-4679-42BB-A4B6-D82E52F50BC1}" srcOrd="0" destOrd="0" parTransId="{7E6E86C9-ADBC-4B0A-BFA9-AE5F910E61D8}" sibTransId="{783D499B-5EAB-4307-9375-0CFDF413B9E3}"/>
    <dgm:cxn modelId="{852620C8-0E74-4A80-9E17-9D0C8701E5E4}" type="presOf" srcId="{F8115AC3-87B1-4C57-9CC1-534AFD83210A}" destId="{8BB2C147-D2ED-4BF9-94FB-8A618C8A1E10}" srcOrd="0" destOrd="0" presId="urn:microsoft.com/office/officeart/2005/8/layout/hProcess7"/>
    <dgm:cxn modelId="{7B987B70-7A93-43D2-BED4-F41153A5ED99}" type="presParOf" srcId="{82981326-D8D1-4981-9889-A759D09F3ACF}" destId="{A7A7861C-6CA5-4A60-B850-7CD917137879}" srcOrd="0" destOrd="0" presId="urn:microsoft.com/office/officeart/2005/8/layout/hProcess7"/>
    <dgm:cxn modelId="{15D92531-CA93-462A-841D-0DD886D1C6C6}" type="presParOf" srcId="{A7A7861C-6CA5-4A60-B850-7CD917137879}" destId="{474EB341-7E70-4F62-AAE1-A2E94318E185}" srcOrd="0" destOrd="0" presId="urn:microsoft.com/office/officeart/2005/8/layout/hProcess7"/>
    <dgm:cxn modelId="{FEB12A31-00DA-4623-ABD8-C6AE04BFC263}" type="presParOf" srcId="{A7A7861C-6CA5-4A60-B850-7CD917137879}" destId="{FD0FA867-BCA0-4692-8036-728BEA2E4DD3}" srcOrd="1" destOrd="0" presId="urn:microsoft.com/office/officeart/2005/8/layout/hProcess7"/>
    <dgm:cxn modelId="{A6DDCD43-924E-415F-BDBA-D52C528D19EC}" type="presParOf" srcId="{A7A7861C-6CA5-4A60-B850-7CD917137879}" destId="{FF88F205-70C5-4625-8B64-87673228C83A}" srcOrd="2" destOrd="0" presId="urn:microsoft.com/office/officeart/2005/8/layout/hProcess7"/>
    <dgm:cxn modelId="{42A1B9C9-2C5E-4098-A553-E397B4BC4BC6}" type="presParOf" srcId="{82981326-D8D1-4981-9889-A759D09F3ACF}" destId="{ADE12E45-CA7E-473E-9992-BBC65A308BA1}" srcOrd="1" destOrd="0" presId="urn:microsoft.com/office/officeart/2005/8/layout/hProcess7"/>
    <dgm:cxn modelId="{85BE1C0F-C7BE-44D0-AB5A-3BBCE4459B4C}" type="presParOf" srcId="{82981326-D8D1-4981-9889-A759D09F3ACF}" destId="{3916A0C6-0F9C-4B29-87B1-CDDFE610788C}" srcOrd="2" destOrd="0" presId="urn:microsoft.com/office/officeart/2005/8/layout/hProcess7"/>
    <dgm:cxn modelId="{2487CB6A-59BE-4F88-99BD-1263B43DA45A}" type="presParOf" srcId="{3916A0C6-0F9C-4B29-87B1-CDDFE610788C}" destId="{C2767AC9-72F4-4C59-8E3A-F9BD57431D24}" srcOrd="0" destOrd="0" presId="urn:microsoft.com/office/officeart/2005/8/layout/hProcess7"/>
    <dgm:cxn modelId="{BFF45935-E7CF-4CD1-8C52-25225CBEE9A3}" type="presParOf" srcId="{3916A0C6-0F9C-4B29-87B1-CDDFE610788C}" destId="{63D5E116-F97E-4A6D-BE56-DCC290F3E8EE}" srcOrd="1" destOrd="0" presId="urn:microsoft.com/office/officeart/2005/8/layout/hProcess7"/>
    <dgm:cxn modelId="{D48E7F63-F1FF-4725-B75D-DFE8F0E4A004}" type="presParOf" srcId="{3916A0C6-0F9C-4B29-87B1-CDDFE610788C}" destId="{2C4BAF66-2190-4376-9F9E-7AC545BC68F6}" srcOrd="2" destOrd="0" presId="urn:microsoft.com/office/officeart/2005/8/layout/hProcess7"/>
    <dgm:cxn modelId="{013C525C-4CDD-42A2-A6A4-16DB67AD9BEA}" type="presParOf" srcId="{82981326-D8D1-4981-9889-A759D09F3ACF}" destId="{738C722F-A65B-41C7-8743-51D85FDC0245}" srcOrd="3" destOrd="0" presId="urn:microsoft.com/office/officeart/2005/8/layout/hProcess7"/>
    <dgm:cxn modelId="{552B72BD-1FAB-449B-AD28-3DB7A286F5C4}" type="presParOf" srcId="{82981326-D8D1-4981-9889-A759D09F3ACF}" destId="{732523A4-781C-41A4-8F75-FB65FF176D28}" srcOrd="4" destOrd="0" presId="urn:microsoft.com/office/officeart/2005/8/layout/hProcess7"/>
    <dgm:cxn modelId="{F70E82C9-35E8-4ED7-8435-3F1C45FF4716}" type="presParOf" srcId="{732523A4-781C-41A4-8F75-FB65FF176D28}" destId="{6DE4CB01-0824-402C-B3E7-40880DF2E032}" srcOrd="0" destOrd="0" presId="urn:microsoft.com/office/officeart/2005/8/layout/hProcess7"/>
    <dgm:cxn modelId="{A7BD106B-D997-4868-B5F1-7FBC2F6D9FCD}" type="presParOf" srcId="{732523A4-781C-41A4-8F75-FB65FF176D28}" destId="{77601932-AD8B-4A5B-BE31-E35A519D9F6A}" srcOrd="1" destOrd="0" presId="urn:microsoft.com/office/officeart/2005/8/layout/hProcess7"/>
    <dgm:cxn modelId="{D353DDE9-0DF9-4D22-BB0F-B945C97BEF7C}" type="presParOf" srcId="{732523A4-781C-41A4-8F75-FB65FF176D28}" destId="{8BB2C147-D2ED-4BF9-94FB-8A618C8A1E10}" srcOrd="2" destOrd="0" presId="urn:microsoft.com/office/officeart/2005/8/layout/hProcess7"/>
    <dgm:cxn modelId="{B994EE8F-C121-482D-84F7-88A8EB49492F}" type="presParOf" srcId="{82981326-D8D1-4981-9889-A759D09F3ACF}" destId="{5C51B570-F618-4A70-AD33-D1867A3056DF}" srcOrd="5" destOrd="0" presId="urn:microsoft.com/office/officeart/2005/8/layout/hProcess7"/>
    <dgm:cxn modelId="{7AACAF17-C34D-4AF8-9E2C-4B0D4371F953}" type="presParOf" srcId="{82981326-D8D1-4981-9889-A759D09F3ACF}" destId="{90E36BAB-DE05-461C-AC20-D78B23AE5AC0}" srcOrd="6" destOrd="0" presId="urn:microsoft.com/office/officeart/2005/8/layout/hProcess7"/>
    <dgm:cxn modelId="{5575D877-9B7C-4B52-B9D2-B9E2C372F795}" type="presParOf" srcId="{90E36BAB-DE05-461C-AC20-D78B23AE5AC0}" destId="{646B4C97-619E-4A67-A12A-749A89CB2575}" srcOrd="0" destOrd="0" presId="urn:microsoft.com/office/officeart/2005/8/layout/hProcess7"/>
    <dgm:cxn modelId="{C7E2CE07-1D02-4C1A-990B-E37B2A308ADC}" type="presParOf" srcId="{90E36BAB-DE05-461C-AC20-D78B23AE5AC0}" destId="{1C082149-273F-4C4A-800D-B649BC04B3CD}" srcOrd="1" destOrd="0" presId="urn:microsoft.com/office/officeart/2005/8/layout/hProcess7"/>
    <dgm:cxn modelId="{9B76D465-EF21-4653-B93C-40AD1139213D}" type="presParOf" srcId="{90E36BAB-DE05-461C-AC20-D78B23AE5AC0}" destId="{F2517313-FF01-4B01-A9E9-A108FFE3574A}" srcOrd="2" destOrd="0" presId="urn:microsoft.com/office/officeart/2005/8/layout/hProcess7"/>
    <dgm:cxn modelId="{6C2A8600-74D9-459B-B9B1-DAF2F59F2488}" type="presParOf" srcId="{82981326-D8D1-4981-9889-A759D09F3ACF}" destId="{CB1496C6-BA87-4B9F-B0C3-8308E2603EE0}" srcOrd="7" destOrd="0" presId="urn:microsoft.com/office/officeart/2005/8/layout/hProcess7"/>
    <dgm:cxn modelId="{9C85AFD2-9E32-461A-89C9-810B4268302A}" type="presParOf" srcId="{82981326-D8D1-4981-9889-A759D09F3ACF}" destId="{CA2FD12D-41CF-41AC-9001-99CBA055AFC4}" srcOrd="8" destOrd="0" presId="urn:microsoft.com/office/officeart/2005/8/layout/hProcess7"/>
    <dgm:cxn modelId="{8ADB3F42-14AB-49AE-AC1C-D703D1552FAE}" type="presParOf" srcId="{CA2FD12D-41CF-41AC-9001-99CBA055AFC4}" destId="{3BDDBE85-968A-4213-9432-3C565160387C}" srcOrd="0" destOrd="0" presId="urn:microsoft.com/office/officeart/2005/8/layout/hProcess7"/>
    <dgm:cxn modelId="{E76406D3-3580-495D-B0DE-26B59C69AEDA}" type="presParOf" srcId="{CA2FD12D-41CF-41AC-9001-99CBA055AFC4}" destId="{85027D72-4047-4EFA-BC07-7450E478FD9D}" srcOrd="1" destOrd="0" presId="urn:microsoft.com/office/officeart/2005/8/layout/hProcess7"/>
    <dgm:cxn modelId="{DFBB8BFC-B706-4DCF-9EBE-547584C8C2EF}" type="presParOf" srcId="{CA2FD12D-41CF-41AC-9001-99CBA055AFC4}" destId="{59DC1475-EB7E-44A1-954B-D0874CEA344D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CE41E6-AF14-4359-8026-084A0B2C799E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BC73171-F78A-42DC-8E75-E99A2BC77DF5}">
      <dgm:prSet phldrT="[Text]" custT="1"/>
      <dgm:spPr/>
      <dgm:t>
        <a:bodyPr/>
        <a:lstStyle/>
        <a:p>
          <a:endParaRPr lang="hr-HR" sz="1800" b="1" dirty="0" smtClean="0"/>
        </a:p>
        <a:p>
          <a:r>
            <a:rPr lang="hr-HR" sz="1800" b="1" dirty="0" smtClean="0"/>
            <a:t>17.11. </a:t>
          </a:r>
          <a:r>
            <a:rPr lang="hr-HR" sz="1800" dirty="0" err="1" smtClean="0"/>
            <a:t>Tips</a:t>
          </a:r>
          <a:r>
            <a:rPr lang="hr-HR" sz="1800" dirty="0" smtClean="0"/>
            <a:t> </a:t>
          </a:r>
          <a:r>
            <a:rPr lang="hr-HR" sz="1800" dirty="0" err="1" smtClean="0"/>
            <a:t>and</a:t>
          </a:r>
          <a:r>
            <a:rPr lang="hr-HR" sz="1800" dirty="0" smtClean="0"/>
            <a:t> </a:t>
          </a:r>
          <a:r>
            <a:rPr lang="hr-HR" sz="1800" dirty="0" err="1" smtClean="0"/>
            <a:t>tricks</a:t>
          </a:r>
          <a:r>
            <a:rPr lang="hr-HR" sz="1800" dirty="0" smtClean="0"/>
            <a:t> za pripremu i pisanje poslovnih rješenja </a:t>
          </a:r>
        </a:p>
        <a:p>
          <a:r>
            <a:rPr lang="hr-HR" sz="1800" dirty="0" err="1" smtClean="0"/>
            <a:t>Step</a:t>
          </a:r>
          <a:r>
            <a:rPr lang="hr-HR" sz="1800" dirty="0" smtClean="0"/>
            <a:t> </a:t>
          </a:r>
          <a:r>
            <a:rPr lang="hr-HR" sz="1800" dirty="0" err="1" smtClean="0"/>
            <a:t>Ri</a:t>
          </a:r>
          <a:r>
            <a:rPr lang="hr-HR" sz="1800" dirty="0" smtClean="0"/>
            <a:t>, 16:30 – </a:t>
          </a:r>
          <a:r>
            <a:rPr lang="hr-HR" sz="1800" dirty="0" err="1" smtClean="0"/>
            <a:t>18:30h</a:t>
          </a:r>
          <a:r>
            <a:rPr lang="hr-HR" sz="1800" dirty="0" smtClean="0"/>
            <a:t>, Neven Tamarut</a:t>
          </a:r>
        </a:p>
        <a:p>
          <a:endParaRPr lang="en-US" dirty="0"/>
        </a:p>
      </dgm:t>
    </dgm:pt>
    <dgm:pt modelId="{94E588FD-6BC6-44CD-A290-DB1EA72CD203}" type="parTrans" cxnId="{CE59D137-0D56-4DA8-8B8C-09AD8958453B}">
      <dgm:prSet/>
      <dgm:spPr/>
      <dgm:t>
        <a:bodyPr/>
        <a:lstStyle/>
        <a:p>
          <a:endParaRPr lang="en-US"/>
        </a:p>
      </dgm:t>
    </dgm:pt>
    <dgm:pt modelId="{3CF86998-2D5A-44A4-B9B9-E2CAC9095FA6}" type="sibTrans" cxnId="{CE59D137-0D56-4DA8-8B8C-09AD8958453B}">
      <dgm:prSet/>
      <dgm:spPr/>
      <dgm:t>
        <a:bodyPr/>
        <a:lstStyle/>
        <a:p>
          <a:endParaRPr lang="en-US"/>
        </a:p>
      </dgm:t>
    </dgm:pt>
    <dgm:pt modelId="{A8EA788E-38B0-4DE6-8DA5-C6E44885F7D1}">
      <dgm:prSet phldrT="[Text]" custT="1"/>
      <dgm:spPr/>
      <dgm:t>
        <a:bodyPr/>
        <a:lstStyle/>
        <a:p>
          <a:r>
            <a:rPr lang="hr-HR" sz="1600" b="1" dirty="0" smtClean="0"/>
            <a:t> </a:t>
          </a:r>
        </a:p>
        <a:p>
          <a:r>
            <a:rPr lang="hr-HR" sz="1800" b="1" dirty="0" smtClean="0"/>
            <a:t>17.11. </a:t>
          </a:r>
          <a:r>
            <a:rPr lang="hr-HR" sz="1800" dirty="0" smtClean="0"/>
            <a:t>Skok u </a:t>
          </a:r>
          <a:r>
            <a:rPr lang="hr-HR" sz="1800" dirty="0" err="1" smtClean="0"/>
            <a:t>DOP</a:t>
          </a:r>
          <a:r>
            <a:rPr lang="hr-HR" sz="1800" dirty="0" smtClean="0"/>
            <a:t>: Kako razviti društveno odgovorni projekt?</a:t>
          </a:r>
        </a:p>
        <a:p>
          <a:r>
            <a:rPr lang="hr-HR" sz="1800" dirty="0" smtClean="0"/>
            <a:t> </a:t>
          </a:r>
          <a:r>
            <a:rPr lang="hr-HR" sz="1800" dirty="0" err="1" smtClean="0"/>
            <a:t>Step</a:t>
          </a:r>
          <a:r>
            <a:rPr lang="hr-HR" sz="1800" dirty="0" smtClean="0"/>
            <a:t> </a:t>
          </a:r>
          <a:r>
            <a:rPr lang="hr-HR" sz="1800" dirty="0" err="1" smtClean="0"/>
            <a:t>Ri</a:t>
          </a:r>
          <a:r>
            <a:rPr lang="hr-HR" sz="1800" dirty="0" smtClean="0"/>
            <a:t>, 16:30 – </a:t>
          </a:r>
          <a:r>
            <a:rPr lang="hr-HR" sz="1800" dirty="0" err="1" smtClean="0"/>
            <a:t>18:30h</a:t>
          </a:r>
          <a:r>
            <a:rPr lang="hr-HR" sz="1800" dirty="0" smtClean="0"/>
            <a:t>, Andrea Laurić i Iva Rinčić</a:t>
          </a:r>
        </a:p>
        <a:p>
          <a:endParaRPr lang="en-US" dirty="0"/>
        </a:p>
      </dgm:t>
    </dgm:pt>
    <dgm:pt modelId="{082BD3ED-A6B7-40B5-B680-E421D4CB08C6}" type="parTrans" cxnId="{63E26262-F3F9-4833-AE1D-3CBC3FED0193}">
      <dgm:prSet/>
      <dgm:spPr/>
      <dgm:t>
        <a:bodyPr/>
        <a:lstStyle/>
        <a:p>
          <a:endParaRPr lang="en-US"/>
        </a:p>
      </dgm:t>
    </dgm:pt>
    <dgm:pt modelId="{DF0FF19A-6102-45B5-8007-50A70A3E9DAA}" type="sibTrans" cxnId="{63E26262-F3F9-4833-AE1D-3CBC3FED0193}">
      <dgm:prSet/>
      <dgm:spPr/>
      <dgm:t>
        <a:bodyPr/>
        <a:lstStyle/>
        <a:p>
          <a:endParaRPr lang="en-US"/>
        </a:p>
      </dgm:t>
    </dgm:pt>
    <dgm:pt modelId="{DAEBF711-F9C7-4580-8E9E-82CAA5D886D3}">
      <dgm:prSet phldrT="[Text]" custT="1"/>
      <dgm:spPr/>
      <dgm:t>
        <a:bodyPr/>
        <a:lstStyle/>
        <a:p>
          <a:r>
            <a:rPr lang="hr-HR" sz="1800" b="1" dirty="0" smtClean="0"/>
            <a:t> </a:t>
          </a:r>
        </a:p>
        <a:p>
          <a:r>
            <a:rPr lang="hr-HR" sz="1800" b="1" dirty="0" smtClean="0"/>
            <a:t> 20.11. </a:t>
          </a:r>
          <a:r>
            <a:rPr lang="hr-HR" sz="1800" dirty="0" smtClean="0"/>
            <a:t>Generiranje poslovnih ideja: Tehnike &amp; alati</a:t>
          </a:r>
        </a:p>
        <a:p>
          <a:r>
            <a:rPr lang="hr-HR" sz="1800" dirty="0" smtClean="0"/>
            <a:t> </a:t>
          </a:r>
          <a:r>
            <a:rPr lang="hr-HR" sz="1800" dirty="0" err="1" smtClean="0"/>
            <a:t>Step</a:t>
          </a:r>
          <a:r>
            <a:rPr lang="hr-HR" sz="1800" dirty="0" smtClean="0"/>
            <a:t> </a:t>
          </a:r>
          <a:r>
            <a:rPr lang="hr-HR" sz="1800" dirty="0" err="1" smtClean="0"/>
            <a:t>Ri</a:t>
          </a:r>
          <a:r>
            <a:rPr lang="hr-HR" sz="1800" dirty="0" smtClean="0"/>
            <a:t>, 10:00 – </a:t>
          </a:r>
          <a:r>
            <a:rPr lang="hr-HR" sz="1800" dirty="0" err="1" smtClean="0"/>
            <a:t>13:00h</a:t>
          </a:r>
          <a:r>
            <a:rPr lang="hr-HR" sz="1800" dirty="0" smtClean="0"/>
            <a:t>, Neven Tamarut</a:t>
          </a:r>
        </a:p>
        <a:p>
          <a:endParaRPr lang="en-US" dirty="0"/>
        </a:p>
      </dgm:t>
    </dgm:pt>
    <dgm:pt modelId="{B5AA52B6-EB93-4487-942F-6D41E7904653}" type="parTrans" cxnId="{B0145E84-F807-41C1-AB15-147F9883F9FA}">
      <dgm:prSet/>
      <dgm:spPr/>
      <dgm:t>
        <a:bodyPr/>
        <a:lstStyle/>
        <a:p>
          <a:endParaRPr lang="en-US"/>
        </a:p>
      </dgm:t>
    </dgm:pt>
    <dgm:pt modelId="{B60338DD-7A26-4CF5-BDA5-EAC855E39527}" type="sibTrans" cxnId="{B0145E84-F807-41C1-AB15-147F9883F9FA}">
      <dgm:prSet/>
      <dgm:spPr/>
      <dgm:t>
        <a:bodyPr/>
        <a:lstStyle/>
        <a:p>
          <a:endParaRPr lang="en-US"/>
        </a:p>
      </dgm:t>
    </dgm:pt>
    <dgm:pt modelId="{ADBFD72E-F982-4F58-B98D-CB34D56ECB0C}">
      <dgm:prSet custT="1"/>
      <dgm:spPr/>
      <dgm:t>
        <a:bodyPr/>
        <a:lstStyle/>
        <a:p>
          <a:endParaRPr lang="hr-HR" sz="1800" b="1" dirty="0" smtClean="0"/>
        </a:p>
        <a:p>
          <a:r>
            <a:rPr lang="hr-HR" sz="1800" b="1" dirty="0" smtClean="0"/>
            <a:t>29.11. </a:t>
          </a:r>
          <a:r>
            <a:rPr lang="hr-HR" sz="1800" dirty="0" smtClean="0"/>
            <a:t>Inovacija proizvoda i usluga</a:t>
          </a:r>
        </a:p>
        <a:p>
          <a:r>
            <a:rPr lang="hr-HR" sz="1800" dirty="0" err="1" smtClean="0"/>
            <a:t>Step</a:t>
          </a:r>
          <a:r>
            <a:rPr lang="hr-HR" sz="1800" dirty="0" smtClean="0"/>
            <a:t> </a:t>
          </a:r>
          <a:r>
            <a:rPr lang="hr-HR" sz="1800" dirty="0" err="1" smtClean="0"/>
            <a:t>Ri</a:t>
          </a:r>
          <a:r>
            <a:rPr lang="hr-HR" sz="1800" dirty="0" smtClean="0"/>
            <a:t>, 17:00 - </a:t>
          </a:r>
          <a:r>
            <a:rPr lang="hr-HR" sz="1800" dirty="0" err="1" smtClean="0"/>
            <a:t>19:00h</a:t>
          </a:r>
          <a:r>
            <a:rPr lang="hr-HR" sz="1800" dirty="0" smtClean="0"/>
            <a:t>, Boris </a:t>
          </a:r>
          <a:r>
            <a:rPr lang="hr-HR" sz="1800" dirty="0" err="1" smtClean="0"/>
            <a:t>Golob</a:t>
          </a:r>
          <a:endParaRPr lang="hr-HR" sz="1800" dirty="0" smtClean="0"/>
        </a:p>
        <a:p>
          <a:endParaRPr lang="en-US" dirty="0"/>
        </a:p>
      </dgm:t>
    </dgm:pt>
    <dgm:pt modelId="{5A5B834D-88BA-43E7-BE18-CC8AECDAF6D0}" type="parTrans" cxnId="{C475B55D-6EB0-47E2-AD0E-416DAEA0D9EB}">
      <dgm:prSet/>
      <dgm:spPr/>
      <dgm:t>
        <a:bodyPr/>
        <a:lstStyle/>
        <a:p>
          <a:endParaRPr lang="en-US"/>
        </a:p>
      </dgm:t>
    </dgm:pt>
    <dgm:pt modelId="{071DADF7-AE5A-4E43-8D32-835A6D6CC3EA}" type="sibTrans" cxnId="{C475B55D-6EB0-47E2-AD0E-416DAEA0D9EB}">
      <dgm:prSet/>
      <dgm:spPr/>
      <dgm:t>
        <a:bodyPr/>
        <a:lstStyle/>
        <a:p>
          <a:endParaRPr lang="en-US"/>
        </a:p>
      </dgm:t>
    </dgm:pt>
    <dgm:pt modelId="{FF89428D-F64A-4C3C-B13C-69FE993AB436}" type="pres">
      <dgm:prSet presAssocID="{23CE41E6-AF14-4359-8026-084A0B2C79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6707D94-6F77-406B-9144-9276EE77A296}" type="pres">
      <dgm:prSet presAssocID="{6BC73171-F78A-42DC-8E75-E99A2BC77DF5}" presName="parentLin" presStyleCnt="0"/>
      <dgm:spPr/>
    </dgm:pt>
    <dgm:pt modelId="{9D2CB692-F2EC-4F7A-88A4-5EE0EA75461B}" type="pres">
      <dgm:prSet presAssocID="{6BC73171-F78A-42DC-8E75-E99A2BC77DF5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4FA05386-21C0-4172-A9DF-B55A98DE69F9}" type="pres">
      <dgm:prSet presAssocID="{6BC73171-F78A-42DC-8E75-E99A2BC77DF5}" presName="parentText" presStyleLbl="node1" presStyleIdx="0" presStyleCnt="4" custScaleX="130161" custLinFactNeighborX="-29621" custLinFactNeighborY="-584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DF20B6-C66D-480A-B54B-4D6A7198038C}" type="pres">
      <dgm:prSet presAssocID="{6BC73171-F78A-42DC-8E75-E99A2BC77DF5}" presName="negativeSpace" presStyleCnt="0"/>
      <dgm:spPr/>
    </dgm:pt>
    <dgm:pt modelId="{346E2C90-38F1-404B-BD35-A943984E5D42}" type="pres">
      <dgm:prSet presAssocID="{6BC73171-F78A-42DC-8E75-E99A2BC77DF5}" presName="childText" presStyleLbl="conFgAcc1" presStyleIdx="0" presStyleCnt="4">
        <dgm:presLayoutVars>
          <dgm:bulletEnabled val="1"/>
        </dgm:presLayoutVars>
      </dgm:prSet>
      <dgm:spPr/>
    </dgm:pt>
    <dgm:pt modelId="{2C82C938-9DBD-45A4-9EA2-B2F9B3A2FECA}" type="pres">
      <dgm:prSet presAssocID="{3CF86998-2D5A-44A4-B9B9-E2CAC9095FA6}" presName="spaceBetweenRectangles" presStyleCnt="0"/>
      <dgm:spPr/>
    </dgm:pt>
    <dgm:pt modelId="{937910E3-776D-4785-91BF-2E455C7BD9C6}" type="pres">
      <dgm:prSet presAssocID="{A8EA788E-38B0-4DE6-8DA5-C6E44885F7D1}" presName="parentLin" presStyleCnt="0"/>
      <dgm:spPr/>
    </dgm:pt>
    <dgm:pt modelId="{AEA46616-E787-47E9-94BA-6D490DCA49D7}" type="pres">
      <dgm:prSet presAssocID="{A8EA788E-38B0-4DE6-8DA5-C6E44885F7D1}" presName="parentLeftMargin" presStyleLbl="node1" presStyleIdx="0" presStyleCnt="4"/>
      <dgm:spPr/>
      <dgm:t>
        <a:bodyPr/>
        <a:lstStyle/>
        <a:p>
          <a:endParaRPr lang="hr-HR"/>
        </a:p>
      </dgm:t>
    </dgm:pt>
    <dgm:pt modelId="{A32AEDEA-B488-4E87-8EBB-7E88AFEB0815}" type="pres">
      <dgm:prSet presAssocID="{A8EA788E-38B0-4DE6-8DA5-C6E44885F7D1}" presName="parentText" presStyleLbl="node1" presStyleIdx="1" presStyleCnt="4" custScaleX="122207" custScaleY="10967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26CDD4-1C27-447C-8357-6C941240D455}" type="pres">
      <dgm:prSet presAssocID="{A8EA788E-38B0-4DE6-8DA5-C6E44885F7D1}" presName="negativeSpace" presStyleCnt="0"/>
      <dgm:spPr/>
    </dgm:pt>
    <dgm:pt modelId="{CBD7394F-FC50-4DC8-AA6A-A782B3186358}" type="pres">
      <dgm:prSet presAssocID="{A8EA788E-38B0-4DE6-8DA5-C6E44885F7D1}" presName="childText" presStyleLbl="conFgAcc1" presStyleIdx="1" presStyleCnt="4">
        <dgm:presLayoutVars>
          <dgm:bulletEnabled val="1"/>
        </dgm:presLayoutVars>
      </dgm:prSet>
      <dgm:spPr/>
    </dgm:pt>
    <dgm:pt modelId="{D18CC632-12AD-4120-AA1C-D50D7A9E1308}" type="pres">
      <dgm:prSet presAssocID="{DF0FF19A-6102-45B5-8007-50A70A3E9DAA}" presName="spaceBetweenRectangles" presStyleCnt="0"/>
      <dgm:spPr/>
    </dgm:pt>
    <dgm:pt modelId="{431097B0-9EDD-4CFE-8E7C-92C7B99546C9}" type="pres">
      <dgm:prSet presAssocID="{DAEBF711-F9C7-4580-8E9E-82CAA5D886D3}" presName="parentLin" presStyleCnt="0"/>
      <dgm:spPr/>
    </dgm:pt>
    <dgm:pt modelId="{437E37B8-6C3D-40ED-A0A3-0236981AC7FB}" type="pres">
      <dgm:prSet presAssocID="{DAEBF711-F9C7-4580-8E9E-82CAA5D886D3}" presName="parentLeftMargin" presStyleLbl="node1" presStyleIdx="1" presStyleCnt="4"/>
      <dgm:spPr/>
      <dgm:t>
        <a:bodyPr/>
        <a:lstStyle/>
        <a:p>
          <a:endParaRPr lang="hr-HR"/>
        </a:p>
      </dgm:t>
    </dgm:pt>
    <dgm:pt modelId="{14F9A68E-1BE2-49E9-AC33-4943378D2C1C}" type="pres">
      <dgm:prSet presAssocID="{DAEBF711-F9C7-4580-8E9E-82CAA5D886D3}" presName="parentText" presStyleLbl="node1" presStyleIdx="2" presStyleCnt="4" custScaleX="1094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E2A545-A0D2-47FD-AF61-04B823BC5E86}" type="pres">
      <dgm:prSet presAssocID="{DAEBF711-F9C7-4580-8E9E-82CAA5D886D3}" presName="negativeSpace" presStyleCnt="0"/>
      <dgm:spPr/>
    </dgm:pt>
    <dgm:pt modelId="{A22B343B-8A4A-4598-B6D4-F04FDB8AB42D}" type="pres">
      <dgm:prSet presAssocID="{DAEBF711-F9C7-4580-8E9E-82CAA5D886D3}" presName="childText" presStyleLbl="conFgAcc1" presStyleIdx="2" presStyleCnt="4">
        <dgm:presLayoutVars>
          <dgm:bulletEnabled val="1"/>
        </dgm:presLayoutVars>
      </dgm:prSet>
      <dgm:spPr/>
    </dgm:pt>
    <dgm:pt modelId="{7F9976C5-40AB-4692-8E51-ACE499ACCB0D}" type="pres">
      <dgm:prSet presAssocID="{B60338DD-7A26-4CF5-BDA5-EAC855E39527}" presName="spaceBetweenRectangles" presStyleCnt="0"/>
      <dgm:spPr/>
    </dgm:pt>
    <dgm:pt modelId="{643F1B64-11B8-4FBB-85DF-2D6F538C95A4}" type="pres">
      <dgm:prSet presAssocID="{ADBFD72E-F982-4F58-B98D-CB34D56ECB0C}" presName="parentLin" presStyleCnt="0"/>
      <dgm:spPr/>
    </dgm:pt>
    <dgm:pt modelId="{7083E313-21AC-4579-A8EB-549A4FE1AFFB}" type="pres">
      <dgm:prSet presAssocID="{ADBFD72E-F982-4F58-B98D-CB34D56ECB0C}" presName="parentLeftMargin" presStyleLbl="node1" presStyleIdx="2" presStyleCnt="4"/>
      <dgm:spPr/>
      <dgm:t>
        <a:bodyPr/>
        <a:lstStyle/>
        <a:p>
          <a:endParaRPr lang="hr-HR"/>
        </a:p>
      </dgm:t>
    </dgm:pt>
    <dgm:pt modelId="{D5AD4B50-AE21-45DC-A51A-5CBABF080F52}" type="pres">
      <dgm:prSet presAssocID="{ADBFD72E-F982-4F58-B98D-CB34D56ECB0C}" presName="parentText" presStyleLbl="node1" presStyleIdx="3" presStyleCnt="4" custLinFactNeighborX="6915" custLinFactNeighborY="-1241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65F04-9A87-4A8E-8B28-6EF96C8329D5}" type="pres">
      <dgm:prSet presAssocID="{ADBFD72E-F982-4F58-B98D-CB34D56ECB0C}" presName="negativeSpace" presStyleCnt="0"/>
      <dgm:spPr/>
    </dgm:pt>
    <dgm:pt modelId="{8AABDB21-9589-44C5-8162-54B751FDBA79}" type="pres">
      <dgm:prSet presAssocID="{ADBFD72E-F982-4F58-B98D-CB34D56ECB0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2E1A1FC-DC81-486F-AC49-A288BF389F3E}" type="presOf" srcId="{6BC73171-F78A-42DC-8E75-E99A2BC77DF5}" destId="{4FA05386-21C0-4172-A9DF-B55A98DE69F9}" srcOrd="1" destOrd="0" presId="urn:microsoft.com/office/officeart/2005/8/layout/list1"/>
    <dgm:cxn modelId="{C475B55D-6EB0-47E2-AD0E-416DAEA0D9EB}" srcId="{23CE41E6-AF14-4359-8026-084A0B2C799E}" destId="{ADBFD72E-F982-4F58-B98D-CB34D56ECB0C}" srcOrd="3" destOrd="0" parTransId="{5A5B834D-88BA-43E7-BE18-CC8AECDAF6D0}" sibTransId="{071DADF7-AE5A-4E43-8D32-835A6D6CC3EA}"/>
    <dgm:cxn modelId="{B722E8D0-8034-42E4-926B-56123E421436}" type="presOf" srcId="{ADBFD72E-F982-4F58-B98D-CB34D56ECB0C}" destId="{D5AD4B50-AE21-45DC-A51A-5CBABF080F52}" srcOrd="1" destOrd="0" presId="urn:microsoft.com/office/officeart/2005/8/layout/list1"/>
    <dgm:cxn modelId="{63E26262-F3F9-4833-AE1D-3CBC3FED0193}" srcId="{23CE41E6-AF14-4359-8026-084A0B2C799E}" destId="{A8EA788E-38B0-4DE6-8DA5-C6E44885F7D1}" srcOrd="1" destOrd="0" parTransId="{082BD3ED-A6B7-40B5-B680-E421D4CB08C6}" sibTransId="{DF0FF19A-6102-45B5-8007-50A70A3E9DAA}"/>
    <dgm:cxn modelId="{F211144A-45AA-415E-99DB-62D6CFD48358}" type="presOf" srcId="{DAEBF711-F9C7-4580-8E9E-82CAA5D886D3}" destId="{14F9A68E-1BE2-49E9-AC33-4943378D2C1C}" srcOrd="1" destOrd="0" presId="urn:microsoft.com/office/officeart/2005/8/layout/list1"/>
    <dgm:cxn modelId="{CE59D137-0D56-4DA8-8B8C-09AD8958453B}" srcId="{23CE41E6-AF14-4359-8026-084A0B2C799E}" destId="{6BC73171-F78A-42DC-8E75-E99A2BC77DF5}" srcOrd="0" destOrd="0" parTransId="{94E588FD-6BC6-44CD-A290-DB1EA72CD203}" sibTransId="{3CF86998-2D5A-44A4-B9B9-E2CAC9095FA6}"/>
    <dgm:cxn modelId="{4F1CC477-5BC8-450C-ABAE-8B7F6B4901F3}" type="presOf" srcId="{ADBFD72E-F982-4F58-B98D-CB34D56ECB0C}" destId="{7083E313-21AC-4579-A8EB-549A4FE1AFFB}" srcOrd="0" destOrd="0" presId="urn:microsoft.com/office/officeart/2005/8/layout/list1"/>
    <dgm:cxn modelId="{2D53BD5A-9BC5-4F36-B02D-628C96F98ED1}" type="presOf" srcId="{A8EA788E-38B0-4DE6-8DA5-C6E44885F7D1}" destId="{AEA46616-E787-47E9-94BA-6D490DCA49D7}" srcOrd="0" destOrd="0" presId="urn:microsoft.com/office/officeart/2005/8/layout/list1"/>
    <dgm:cxn modelId="{FF01E445-6627-447A-AE76-56C38C04BB17}" type="presOf" srcId="{A8EA788E-38B0-4DE6-8DA5-C6E44885F7D1}" destId="{A32AEDEA-B488-4E87-8EBB-7E88AFEB0815}" srcOrd="1" destOrd="0" presId="urn:microsoft.com/office/officeart/2005/8/layout/list1"/>
    <dgm:cxn modelId="{C2B7C3FC-C362-48B5-84DA-A10AB52B0E42}" type="presOf" srcId="{DAEBF711-F9C7-4580-8E9E-82CAA5D886D3}" destId="{437E37B8-6C3D-40ED-A0A3-0236981AC7FB}" srcOrd="0" destOrd="0" presId="urn:microsoft.com/office/officeart/2005/8/layout/list1"/>
    <dgm:cxn modelId="{2B89FFA6-EF09-43BD-9513-DACDD881DD8F}" type="presOf" srcId="{6BC73171-F78A-42DC-8E75-E99A2BC77DF5}" destId="{9D2CB692-F2EC-4F7A-88A4-5EE0EA75461B}" srcOrd="0" destOrd="0" presId="urn:microsoft.com/office/officeart/2005/8/layout/list1"/>
    <dgm:cxn modelId="{B0145E84-F807-41C1-AB15-147F9883F9FA}" srcId="{23CE41E6-AF14-4359-8026-084A0B2C799E}" destId="{DAEBF711-F9C7-4580-8E9E-82CAA5D886D3}" srcOrd="2" destOrd="0" parTransId="{B5AA52B6-EB93-4487-942F-6D41E7904653}" sibTransId="{B60338DD-7A26-4CF5-BDA5-EAC855E39527}"/>
    <dgm:cxn modelId="{A0F57F20-9E9C-4BD3-90F9-A03EED15857A}" type="presOf" srcId="{23CE41E6-AF14-4359-8026-084A0B2C799E}" destId="{FF89428D-F64A-4C3C-B13C-69FE993AB436}" srcOrd="0" destOrd="0" presId="urn:microsoft.com/office/officeart/2005/8/layout/list1"/>
    <dgm:cxn modelId="{7DFD758C-1929-4865-A8D5-C70E837344EE}" type="presParOf" srcId="{FF89428D-F64A-4C3C-B13C-69FE993AB436}" destId="{56707D94-6F77-406B-9144-9276EE77A296}" srcOrd="0" destOrd="0" presId="urn:microsoft.com/office/officeart/2005/8/layout/list1"/>
    <dgm:cxn modelId="{D606062D-08E6-4A73-9DD8-3D8C4D42F849}" type="presParOf" srcId="{56707D94-6F77-406B-9144-9276EE77A296}" destId="{9D2CB692-F2EC-4F7A-88A4-5EE0EA75461B}" srcOrd="0" destOrd="0" presId="urn:microsoft.com/office/officeart/2005/8/layout/list1"/>
    <dgm:cxn modelId="{2CF4F2C4-D6C9-40F8-875E-640CD5B2C31B}" type="presParOf" srcId="{56707D94-6F77-406B-9144-9276EE77A296}" destId="{4FA05386-21C0-4172-A9DF-B55A98DE69F9}" srcOrd="1" destOrd="0" presId="urn:microsoft.com/office/officeart/2005/8/layout/list1"/>
    <dgm:cxn modelId="{A13A9665-EE0A-45DC-9C7A-73476D3EE8B1}" type="presParOf" srcId="{FF89428D-F64A-4C3C-B13C-69FE993AB436}" destId="{FCDF20B6-C66D-480A-B54B-4D6A7198038C}" srcOrd="1" destOrd="0" presId="urn:microsoft.com/office/officeart/2005/8/layout/list1"/>
    <dgm:cxn modelId="{03E4C745-2D6A-46C9-8354-29B150CA832E}" type="presParOf" srcId="{FF89428D-F64A-4C3C-B13C-69FE993AB436}" destId="{346E2C90-38F1-404B-BD35-A943984E5D42}" srcOrd="2" destOrd="0" presId="urn:microsoft.com/office/officeart/2005/8/layout/list1"/>
    <dgm:cxn modelId="{4D154C2C-2456-48A3-95DE-4A5ED86879BF}" type="presParOf" srcId="{FF89428D-F64A-4C3C-B13C-69FE993AB436}" destId="{2C82C938-9DBD-45A4-9EA2-B2F9B3A2FECA}" srcOrd="3" destOrd="0" presId="urn:microsoft.com/office/officeart/2005/8/layout/list1"/>
    <dgm:cxn modelId="{C97B417E-2A01-45CF-8808-C9774AE05F46}" type="presParOf" srcId="{FF89428D-F64A-4C3C-B13C-69FE993AB436}" destId="{937910E3-776D-4785-91BF-2E455C7BD9C6}" srcOrd="4" destOrd="0" presId="urn:microsoft.com/office/officeart/2005/8/layout/list1"/>
    <dgm:cxn modelId="{DFF7DA72-1C0D-40A2-B140-2791DE7513DE}" type="presParOf" srcId="{937910E3-776D-4785-91BF-2E455C7BD9C6}" destId="{AEA46616-E787-47E9-94BA-6D490DCA49D7}" srcOrd="0" destOrd="0" presId="urn:microsoft.com/office/officeart/2005/8/layout/list1"/>
    <dgm:cxn modelId="{9AAF6A14-9DD2-4F6F-8FAB-C454549DF3A1}" type="presParOf" srcId="{937910E3-776D-4785-91BF-2E455C7BD9C6}" destId="{A32AEDEA-B488-4E87-8EBB-7E88AFEB0815}" srcOrd="1" destOrd="0" presId="urn:microsoft.com/office/officeart/2005/8/layout/list1"/>
    <dgm:cxn modelId="{31709B6B-FCBC-49D9-8C34-EB5CF7FE5846}" type="presParOf" srcId="{FF89428D-F64A-4C3C-B13C-69FE993AB436}" destId="{1726CDD4-1C27-447C-8357-6C941240D455}" srcOrd="5" destOrd="0" presId="urn:microsoft.com/office/officeart/2005/8/layout/list1"/>
    <dgm:cxn modelId="{9DD1FFCE-9726-4D1B-88C9-81A0EA8459BD}" type="presParOf" srcId="{FF89428D-F64A-4C3C-B13C-69FE993AB436}" destId="{CBD7394F-FC50-4DC8-AA6A-A782B3186358}" srcOrd="6" destOrd="0" presId="urn:microsoft.com/office/officeart/2005/8/layout/list1"/>
    <dgm:cxn modelId="{40D951B5-F951-4EB7-9E38-F4223DF21142}" type="presParOf" srcId="{FF89428D-F64A-4C3C-B13C-69FE993AB436}" destId="{D18CC632-12AD-4120-AA1C-D50D7A9E1308}" srcOrd="7" destOrd="0" presId="urn:microsoft.com/office/officeart/2005/8/layout/list1"/>
    <dgm:cxn modelId="{BB534579-779C-431B-9733-F2C79BD6A83B}" type="presParOf" srcId="{FF89428D-F64A-4C3C-B13C-69FE993AB436}" destId="{431097B0-9EDD-4CFE-8E7C-92C7B99546C9}" srcOrd="8" destOrd="0" presId="urn:microsoft.com/office/officeart/2005/8/layout/list1"/>
    <dgm:cxn modelId="{AD59DE08-8CDC-4CD0-BF6B-9E1763AE2E5E}" type="presParOf" srcId="{431097B0-9EDD-4CFE-8E7C-92C7B99546C9}" destId="{437E37B8-6C3D-40ED-A0A3-0236981AC7FB}" srcOrd="0" destOrd="0" presId="urn:microsoft.com/office/officeart/2005/8/layout/list1"/>
    <dgm:cxn modelId="{F6C9D031-21C5-4599-88BB-00E1757FA00C}" type="presParOf" srcId="{431097B0-9EDD-4CFE-8E7C-92C7B99546C9}" destId="{14F9A68E-1BE2-49E9-AC33-4943378D2C1C}" srcOrd="1" destOrd="0" presId="urn:microsoft.com/office/officeart/2005/8/layout/list1"/>
    <dgm:cxn modelId="{AECA6EE1-5165-4452-A6EB-0CFB3A299EEA}" type="presParOf" srcId="{FF89428D-F64A-4C3C-B13C-69FE993AB436}" destId="{FDE2A545-A0D2-47FD-AF61-04B823BC5E86}" srcOrd="9" destOrd="0" presId="urn:microsoft.com/office/officeart/2005/8/layout/list1"/>
    <dgm:cxn modelId="{5A1101B2-76F0-4836-970B-33708B697968}" type="presParOf" srcId="{FF89428D-F64A-4C3C-B13C-69FE993AB436}" destId="{A22B343B-8A4A-4598-B6D4-F04FDB8AB42D}" srcOrd="10" destOrd="0" presId="urn:microsoft.com/office/officeart/2005/8/layout/list1"/>
    <dgm:cxn modelId="{53B2DA3C-8BEC-4C94-972C-D83BBBEEFBA0}" type="presParOf" srcId="{FF89428D-F64A-4C3C-B13C-69FE993AB436}" destId="{7F9976C5-40AB-4692-8E51-ACE499ACCB0D}" srcOrd="11" destOrd="0" presId="urn:microsoft.com/office/officeart/2005/8/layout/list1"/>
    <dgm:cxn modelId="{60944078-E930-40F0-B7AC-E1785A549D6A}" type="presParOf" srcId="{FF89428D-F64A-4C3C-B13C-69FE993AB436}" destId="{643F1B64-11B8-4FBB-85DF-2D6F538C95A4}" srcOrd="12" destOrd="0" presId="urn:microsoft.com/office/officeart/2005/8/layout/list1"/>
    <dgm:cxn modelId="{67861138-8F24-495B-B0AD-CE5CEAEE1695}" type="presParOf" srcId="{643F1B64-11B8-4FBB-85DF-2D6F538C95A4}" destId="{7083E313-21AC-4579-A8EB-549A4FE1AFFB}" srcOrd="0" destOrd="0" presId="urn:microsoft.com/office/officeart/2005/8/layout/list1"/>
    <dgm:cxn modelId="{968BAB3A-E948-40E4-9FFB-99D06C59975A}" type="presParOf" srcId="{643F1B64-11B8-4FBB-85DF-2D6F538C95A4}" destId="{D5AD4B50-AE21-45DC-A51A-5CBABF080F52}" srcOrd="1" destOrd="0" presId="urn:microsoft.com/office/officeart/2005/8/layout/list1"/>
    <dgm:cxn modelId="{0A6F1A9B-133B-4F08-ACAD-D6A5083082D0}" type="presParOf" srcId="{FF89428D-F64A-4C3C-B13C-69FE993AB436}" destId="{E0765F04-9A87-4A8E-8B28-6EF96C8329D5}" srcOrd="13" destOrd="0" presId="urn:microsoft.com/office/officeart/2005/8/layout/list1"/>
    <dgm:cxn modelId="{E76C714C-C038-45E9-8DF3-A553B4DF2B61}" type="presParOf" srcId="{FF89428D-F64A-4C3C-B13C-69FE993AB436}" destId="{8AABDB21-9589-44C5-8162-54B751FDBA7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4EB341-7E70-4F62-AAE1-A2E94318E185}">
      <dsp:nvSpPr>
        <dsp:cNvPr id="0" name=""/>
        <dsp:cNvSpPr/>
      </dsp:nvSpPr>
      <dsp:spPr>
        <a:xfrm>
          <a:off x="0" y="0"/>
          <a:ext cx="1652954" cy="1562029"/>
        </a:xfrm>
        <a:prstGeom prst="roundRect">
          <a:avLst>
            <a:gd name="adj" fmla="val 5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6200000">
        <a:off x="-475136" y="475136"/>
        <a:ext cx="1280863" cy="330590"/>
      </dsp:txXfrm>
    </dsp:sp>
    <dsp:sp modelId="{FF88F205-70C5-4625-8B64-87673228C83A}">
      <dsp:nvSpPr>
        <dsp:cNvPr id="0" name=""/>
        <dsp:cNvSpPr/>
      </dsp:nvSpPr>
      <dsp:spPr>
        <a:xfrm>
          <a:off x="330590" y="0"/>
          <a:ext cx="1231450" cy="156202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Startni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modul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.</a:t>
          </a:r>
          <a:endParaRPr lang="en-US" sz="1700" kern="1200" dirty="0"/>
        </a:p>
      </dsp:txBody>
      <dsp:txXfrm>
        <a:off x="330590" y="0"/>
        <a:ext cx="1231450" cy="1562029"/>
      </dsp:txXfrm>
    </dsp:sp>
    <dsp:sp modelId="{6DE4CB01-0824-402C-B3E7-40880DF2E032}">
      <dsp:nvSpPr>
        <dsp:cNvPr id="0" name=""/>
        <dsp:cNvSpPr/>
      </dsp:nvSpPr>
      <dsp:spPr>
        <a:xfrm>
          <a:off x="1711191" y="0"/>
          <a:ext cx="1652954" cy="1562029"/>
        </a:xfrm>
        <a:prstGeom prst="roundRect">
          <a:avLst>
            <a:gd name="adj" fmla="val 5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6200000">
        <a:off x="1236055" y="475136"/>
        <a:ext cx="1280863" cy="330590"/>
      </dsp:txXfrm>
    </dsp:sp>
    <dsp:sp modelId="{63D5E116-F97E-4A6D-BE56-DCC290F3E8EE}">
      <dsp:nvSpPr>
        <dsp:cNvPr id="0" name=""/>
        <dsp:cNvSpPr/>
      </dsp:nvSpPr>
      <dsp:spPr>
        <a:xfrm rot="5400000">
          <a:off x="1604778" y="1213942"/>
          <a:ext cx="229356" cy="2479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B2C147-D2ED-4BF9-94FB-8A618C8A1E10}">
      <dsp:nvSpPr>
        <dsp:cNvPr id="0" name=""/>
        <dsp:cNvSpPr/>
      </dsp:nvSpPr>
      <dsp:spPr>
        <a:xfrm>
          <a:off x="2041782" y="0"/>
          <a:ext cx="1231450" cy="156202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Edukativni modul</a:t>
          </a:r>
          <a:endParaRPr lang="en-US" sz="1700" kern="1200" dirty="0"/>
        </a:p>
      </dsp:txBody>
      <dsp:txXfrm>
        <a:off x="2041782" y="0"/>
        <a:ext cx="1231450" cy="1562029"/>
      </dsp:txXfrm>
    </dsp:sp>
    <dsp:sp modelId="{3BDDBE85-968A-4213-9432-3C565160387C}">
      <dsp:nvSpPr>
        <dsp:cNvPr id="0" name=""/>
        <dsp:cNvSpPr/>
      </dsp:nvSpPr>
      <dsp:spPr>
        <a:xfrm>
          <a:off x="3421999" y="0"/>
          <a:ext cx="1652954" cy="1562029"/>
        </a:xfrm>
        <a:prstGeom prst="roundRect">
          <a:avLst>
            <a:gd name="adj" fmla="val 5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5151" rIns="84455" bIns="0" numCol="1" spcCol="1270" anchor="t" anchorCtr="0">
          <a:noAutofit/>
        </a:bodyPr>
        <a:lstStyle/>
        <a:p>
          <a:pPr lvl="0" algn="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900" kern="1200" dirty="0"/>
        </a:p>
      </dsp:txBody>
      <dsp:txXfrm rot="16200000">
        <a:off x="2946863" y="475136"/>
        <a:ext cx="1280863" cy="330590"/>
      </dsp:txXfrm>
    </dsp:sp>
    <dsp:sp modelId="{1C082149-273F-4C4A-800D-B649BC04B3CD}">
      <dsp:nvSpPr>
        <dsp:cNvPr id="0" name=""/>
        <dsp:cNvSpPr/>
      </dsp:nvSpPr>
      <dsp:spPr>
        <a:xfrm rot="5400000">
          <a:off x="3315585" y="1213942"/>
          <a:ext cx="229356" cy="247943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DC1475-EB7E-44A1-954B-D0874CEA344D}">
      <dsp:nvSpPr>
        <dsp:cNvPr id="0" name=""/>
        <dsp:cNvSpPr/>
      </dsp:nvSpPr>
      <dsp:spPr>
        <a:xfrm>
          <a:off x="3752590" y="0"/>
          <a:ext cx="1231450" cy="156202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8293" rIns="0" bIns="0" numCol="1" spcCol="1270" anchor="t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 dirty="0" smtClean="0"/>
            <a:t>Natjecateljski modul</a:t>
          </a:r>
          <a:endParaRPr lang="en-US" sz="1700" kern="1200" dirty="0"/>
        </a:p>
      </dsp:txBody>
      <dsp:txXfrm>
        <a:off x="3752590" y="0"/>
        <a:ext cx="1231450" cy="15620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E2C90-38F1-404B-BD35-A943984E5D42}">
      <dsp:nvSpPr>
        <dsp:cNvPr id="0" name=""/>
        <dsp:cNvSpPr/>
      </dsp:nvSpPr>
      <dsp:spPr>
        <a:xfrm>
          <a:off x="0" y="468679"/>
          <a:ext cx="8128000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A05386-21C0-4172-A9DF-B55A98DE69F9}">
      <dsp:nvSpPr>
        <dsp:cNvPr id="0" name=""/>
        <dsp:cNvSpPr/>
      </dsp:nvSpPr>
      <dsp:spPr>
        <a:xfrm>
          <a:off x="286020" y="0"/>
          <a:ext cx="7405640" cy="88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17.11. </a:t>
          </a:r>
          <a:r>
            <a:rPr lang="hr-HR" sz="1800" kern="1200" dirty="0" err="1" smtClean="0"/>
            <a:t>Tips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and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tricks</a:t>
          </a:r>
          <a:r>
            <a:rPr lang="hr-HR" sz="1800" kern="1200" dirty="0" smtClean="0"/>
            <a:t> za pripremu i pisanje poslovnih rješenja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Step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Ri</a:t>
          </a:r>
          <a:r>
            <a:rPr lang="hr-HR" sz="1800" kern="1200" dirty="0" smtClean="0"/>
            <a:t>, 16:30 – </a:t>
          </a:r>
          <a:r>
            <a:rPr lang="hr-HR" sz="1800" kern="1200" dirty="0" err="1" smtClean="0"/>
            <a:t>18:30h</a:t>
          </a:r>
          <a:r>
            <a:rPr lang="hr-HR" sz="1800" kern="1200" dirty="0" smtClean="0"/>
            <a:t>, Neven Tamarut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329251" y="43231"/>
        <a:ext cx="7319178" cy="799138"/>
      </dsp:txXfrm>
    </dsp:sp>
    <dsp:sp modelId="{CBD7394F-FC50-4DC8-AA6A-A782B3186358}">
      <dsp:nvSpPr>
        <dsp:cNvPr id="0" name=""/>
        <dsp:cNvSpPr/>
      </dsp:nvSpPr>
      <dsp:spPr>
        <a:xfrm>
          <a:off x="0" y="1915187"/>
          <a:ext cx="8128000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2AEDEA-B488-4E87-8EBB-7E88AFEB0815}">
      <dsp:nvSpPr>
        <dsp:cNvPr id="0" name=""/>
        <dsp:cNvSpPr/>
      </dsp:nvSpPr>
      <dsp:spPr>
        <a:xfrm>
          <a:off x="406400" y="1386679"/>
          <a:ext cx="6953089" cy="971308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b="1" kern="1200" dirty="0" smtClean="0"/>
            <a:t>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17.11. </a:t>
          </a:r>
          <a:r>
            <a:rPr lang="hr-HR" sz="1800" kern="1200" dirty="0" smtClean="0"/>
            <a:t>Skok u </a:t>
          </a:r>
          <a:r>
            <a:rPr lang="hr-HR" sz="1800" kern="1200" dirty="0" err="1" smtClean="0"/>
            <a:t>DOP</a:t>
          </a:r>
          <a:r>
            <a:rPr lang="hr-HR" sz="1800" kern="1200" dirty="0" smtClean="0"/>
            <a:t>: Kako razviti društveno odgovorni projekt?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 </a:t>
          </a:r>
          <a:r>
            <a:rPr lang="hr-HR" sz="1800" kern="1200" dirty="0" err="1" smtClean="0"/>
            <a:t>Step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Ri</a:t>
          </a:r>
          <a:r>
            <a:rPr lang="hr-HR" sz="1800" kern="1200" dirty="0" smtClean="0"/>
            <a:t>, 16:30 – </a:t>
          </a:r>
          <a:r>
            <a:rPr lang="hr-HR" sz="1800" kern="1200" dirty="0" err="1" smtClean="0"/>
            <a:t>18:30h</a:t>
          </a:r>
          <a:r>
            <a:rPr lang="hr-HR" sz="1800" kern="1200" dirty="0" smtClean="0"/>
            <a:t>, Andrea Laurić i Iva Rinčić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53815" y="1434094"/>
        <a:ext cx="6858259" cy="876478"/>
      </dsp:txXfrm>
    </dsp:sp>
    <dsp:sp modelId="{A22B343B-8A4A-4598-B6D4-F04FDB8AB42D}">
      <dsp:nvSpPr>
        <dsp:cNvPr id="0" name=""/>
        <dsp:cNvSpPr/>
      </dsp:nvSpPr>
      <dsp:spPr>
        <a:xfrm>
          <a:off x="0" y="3275987"/>
          <a:ext cx="8128000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F9A68E-1BE2-49E9-AC33-4943378D2C1C}">
      <dsp:nvSpPr>
        <dsp:cNvPr id="0" name=""/>
        <dsp:cNvSpPr/>
      </dsp:nvSpPr>
      <dsp:spPr>
        <a:xfrm>
          <a:off x="406400" y="2833187"/>
          <a:ext cx="6225674" cy="88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 20.11. </a:t>
          </a:r>
          <a:r>
            <a:rPr lang="hr-HR" sz="1800" kern="1200" dirty="0" smtClean="0"/>
            <a:t>Generiranje poslovnih ideja: Tehnike &amp; alati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 </a:t>
          </a:r>
          <a:r>
            <a:rPr lang="hr-HR" sz="1800" kern="1200" dirty="0" err="1" smtClean="0"/>
            <a:t>Step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Ri</a:t>
          </a:r>
          <a:r>
            <a:rPr lang="hr-HR" sz="1800" kern="1200" dirty="0" smtClean="0"/>
            <a:t>, 10:00 – </a:t>
          </a:r>
          <a:r>
            <a:rPr lang="hr-HR" sz="1800" kern="1200" dirty="0" err="1" smtClean="0"/>
            <a:t>13:00h</a:t>
          </a:r>
          <a:r>
            <a:rPr lang="hr-HR" sz="1800" kern="1200" dirty="0" smtClean="0"/>
            <a:t>, Neven Tamarut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49631" y="2876418"/>
        <a:ext cx="6139212" cy="799138"/>
      </dsp:txXfrm>
    </dsp:sp>
    <dsp:sp modelId="{8AABDB21-9589-44C5-8162-54B751FDBA79}">
      <dsp:nvSpPr>
        <dsp:cNvPr id="0" name=""/>
        <dsp:cNvSpPr/>
      </dsp:nvSpPr>
      <dsp:spPr>
        <a:xfrm>
          <a:off x="0" y="4636787"/>
          <a:ext cx="8128000" cy="756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D4B50-AE21-45DC-A51A-5CBABF080F52}">
      <dsp:nvSpPr>
        <dsp:cNvPr id="0" name=""/>
        <dsp:cNvSpPr/>
      </dsp:nvSpPr>
      <dsp:spPr>
        <a:xfrm>
          <a:off x="434502" y="4084084"/>
          <a:ext cx="5689600" cy="8856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053" tIns="0" rIns="21505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 smtClean="0"/>
            <a:t>29.11. </a:t>
          </a:r>
          <a:r>
            <a:rPr lang="hr-HR" sz="1800" kern="1200" dirty="0" smtClean="0"/>
            <a:t>Inovacija proizvoda i usluga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err="1" smtClean="0"/>
            <a:t>Step</a:t>
          </a:r>
          <a:r>
            <a:rPr lang="hr-HR" sz="1800" kern="1200" dirty="0" smtClean="0"/>
            <a:t> </a:t>
          </a:r>
          <a:r>
            <a:rPr lang="hr-HR" sz="1800" kern="1200" dirty="0" err="1" smtClean="0"/>
            <a:t>Ri</a:t>
          </a:r>
          <a:r>
            <a:rPr lang="hr-HR" sz="1800" kern="1200" dirty="0" smtClean="0"/>
            <a:t>, 17:00 - </a:t>
          </a:r>
          <a:r>
            <a:rPr lang="hr-HR" sz="1800" kern="1200" dirty="0" err="1" smtClean="0"/>
            <a:t>19:00h</a:t>
          </a:r>
          <a:r>
            <a:rPr lang="hr-HR" sz="1800" kern="1200" dirty="0" smtClean="0"/>
            <a:t>, Boris </a:t>
          </a:r>
          <a:r>
            <a:rPr lang="hr-HR" sz="1800" kern="1200" dirty="0" err="1" smtClean="0"/>
            <a:t>Golob</a:t>
          </a:r>
          <a:endParaRPr lang="hr-HR" sz="1800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477733" y="4127315"/>
        <a:ext cx="5603138" cy="7991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3908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591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112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516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888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8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285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445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372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9433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3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96AA9-7473-458C-8464-6843D2C5D383}" type="datetimeFigureOut">
              <a:rPr lang="hr-HR" smtClean="0"/>
              <a:t>31.10.2017.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D6D2F-79B3-478D-91FA-D8EF415472B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812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p.uniri.hr/ideja-247-prostor-edukacije-savjetovanje-x-6-mjeseci-0-kn-ceriecon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ealizator@uniri.h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aklada.uniri.hr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www.zaklada.uniri.hr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realizator@uniri.hr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5622"/>
            <a:ext cx="12192000" cy="6969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2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8033" y="750644"/>
            <a:ext cx="6843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dirty="0" smtClean="0">
                <a:solidFill>
                  <a:srgbClr val="6600FF"/>
                </a:solidFill>
              </a:rPr>
              <a:t>Rješenje poslovnog slučaja</a:t>
            </a:r>
          </a:p>
          <a:p>
            <a:pPr algn="ctr"/>
            <a:r>
              <a:rPr lang="hr-HR" sz="4800" dirty="0" smtClean="0">
                <a:solidFill>
                  <a:srgbClr val="6600FF"/>
                </a:solidFill>
              </a:rPr>
              <a:t>- usmeni dio</a:t>
            </a:r>
            <a:endParaRPr lang="hr-HR" sz="4800" dirty="0">
              <a:solidFill>
                <a:srgbClr val="66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>
          <a:xfrm>
            <a:off x="0" y="0"/>
            <a:ext cx="3152274" cy="5044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7281" y="2690464"/>
            <a:ext cx="882523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Kratka i dinamična prezentacija namijenjena predstavljanju ideje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err="1"/>
              <a:t>Pitching</a:t>
            </a:r>
            <a:r>
              <a:rPr lang="hr-HR" sz="2400" b="1" dirty="0"/>
              <a:t> trening: 3 minute do uspjeha, Dario Zorić (dva termina i konzultacije)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Prezentacija traje maksimalno 3 minute (180 sekundi!)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Povjerenstvo: Predstavnik/</a:t>
            </a:r>
            <a:r>
              <a:rPr lang="hr-HR" sz="2400" b="1" dirty="0" err="1" smtClean="0"/>
              <a:t>ca</a:t>
            </a:r>
            <a:r>
              <a:rPr lang="hr-HR" sz="2400" b="1" dirty="0" smtClean="0"/>
              <a:t> poduzeća, partnera i organizatora natjecanja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Bodovanje pismenog i usmenog djela </a:t>
            </a:r>
          </a:p>
        </p:txBody>
      </p:sp>
    </p:spTree>
    <p:extLst>
      <p:ext uri="{BB962C8B-B14F-4D97-AF65-F5344CB8AC3E}">
        <p14:creationId xmlns:p14="http://schemas.microsoft.com/office/powerpoint/2010/main" val="28214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179" y="750644"/>
            <a:ext cx="49874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dirty="0" smtClean="0">
                <a:solidFill>
                  <a:srgbClr val="6600FF"/>
                </a:solidFill>
              </a:rPr>
              <a:t>Nagrade</a:t>
            </a:r>
          </a:p>
          <a:p>
            <a:pPr algn="ctr"/>
            <a:r>
              <a:rPr lang="hr-HR" sz="2400" dirty="0" smtClean="0">
                <a:solidFill>
                  <a:srgbClr val="6600FF"/>
                </a:solidFill>
                <a:cs typeface="Arial" panose="020B0604020202020204" pitchFamily="34" charset="0"/>
              </a:rPr>
              <a:t>Prva tri mjesta za svaki poslovni slučaj!</a:t>
            </a:r>
          </a:p>
          <a:p>
            <a:pPr algn="ctr"/>
            <a:endParaRPr lang="hr-HR" sz="4800" dirty="0" smtClean="0">
              <a:solidFill>
                <a:srgbClr val="66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>
          <a:xfrm>
            <a:off x="0" y="0"/>
            <a:ext cx="3152274" cy="5044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7289" y="1896422"/>
            <a:ext cx="882523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b="1" dirty="0" smtClean="0">
                <a:cs typeface="Arial" panose="020B0604020202020204" pitchFamily="34" charset="0"/>
              </a:rPr>
              <a:t/>
            </a:r>
            <a:br>
              <a:rPr lang="hr-HR" sz="2800" b="1" dirty="0" smtClean="0">
                <a:cs typeface="Arial" panose="020B0604020202020204" pitchFamily="34" charset="0"/>
              </a:rPr>
            </a:br>
            <a:r>
              <a:rPr lang="hr-HR" sz="2800" b="1" dirty="0" smtClean="0">
                <a:cs typeface="Arial" panose="020B0604020202020204" pitchFamily="34" charset="0"/>
              </a:rPr>
              <a:t>1. mjesto - 3.000,00 kuna</a:t>
            </a:r>
          </a:p>
          <a:p>
            <a:pPr algn="ctr"/>
            <a:r>
              <a:rPr lang="hr-HR" sz="2800" b="1" dirty="0" smtClean="0">
                <a:cs typeface="Arial" panose="020B0604020202020204" pitchFamily="34" charset="0"/>
              </a:rPr>
              <a:t>2. mjesto - 2.000,00 kuna</a:t>
            </a:r>
          </a:p>
          <a:p>
            <a:pPr algn="ctr"/>
            <a:r>
              <a:rPr lang="hr-HR" sz="2800" b="1" dirty="0" smtClean="0">
                <a:cs typeface="Arial" panose="020B0604020202020204" pitchFamily="34" charset="0"/>
              </a:rPr>
              <a:t>3. mjesto - 1.000,00 kuna </a:t>
            </a:r>
          </a:p>
          <a:p>
            <a:pPr algn="ctr"/>
            <a:r>
              <a:rPr lang="hr-HR" sz="2400" b="1" dirty="0">
                <a:cs typeface="Arial" panose="020B0604020202020204" pitchFamily="34" charset="0"/>
              </a:rPr>
              <a:t>+</a:t>
            </a:r>
            <a:endParaRPr lang="hr-HR" sz="2400" b="1" dirty="0" smtClean="0">
              <a:cs typeface="Arial" panose="020B0604020202020204" pitchFamily="34" charset="0"/>
            </a:endParaRPr>
          </a:p>
          <a:p>
            <a:r>
              <a:rPr lang="hr-HR" sz="2400" b="1" dirty="0" smtClean="0"/>
              <a:t>Partner </a:t>
            </a:r>
            <a:r>
              <a:rPr lang="hr-HR" sz="2400" b="1" dirty="0"/>
              <a:t>Step </a:t>
            </a:r>
            <a:r>
              <a:rPr lang="hr-HR" sz="2400" b="1" dirty="0" err="1"/>
              <a:t>Ri</a:t>
            </a:r>
            <a:r>
              <a:rPr lang="hr-HR" sz="2400" b="1" dirty="0"/>
              <a:t> </a:t>
            </a:r>
            <a:r>
              <a:rPr lang="hr-HR" sz="2400" b="1" dirty="0" smtClean="0"/>
              <a:t>je za najbolje timove osigurao i</a:t>
            </a:r>
            <a:r>
              <a:rPr lang="hr-HR" sz="2400" b="1" dirty="0"/>
              <a:t> izravan ulazak u uži izbor druge generacije besplatnog šestomjesečnog programa podrške i razvoja poslovnih ideja </a:t>
            </a:r>
            <a:r>
              <a:rPr lang="hr-HR" sz="2400" b="1" dirty="0">
                <a:hlinkClick r:id="rId3"/>
              </a:rPr>
              <a:t>CERIecon Playparka </a:t>
            </a:r>
            <a:r>
              <a:rPr lang="hr-HR" sz="2400" b="1" dirty="0" smtClean="0">
                <a:hlinkClick r:id="rId3"/>
              </a:rPr>
              <a:t>Rijeka</a:t>
            </a:r>
            <a:endParaRPr lang="hr-HR" sz="2400" b="1" dirty="0" smtClean="0"/>
          </a:p>
          <a:p>
            <a:pPr algn="ctr"/>
            <a:r>
              <a:rPr lang="hr-HR" sz="2400" b="1" dirty="0" smtClean="0"/>
              <a:t>+</a:t>
            </a:r>
          </a:p>
          <a:p>
            <a:pPr algn="ctr"/>
            <a:r>
              <a:rPr lang="hr-HR" sz="2400" b="1" dirty="0" smtClean="0"/>
              <a:t>Nagrade iznenađenja najaktivnijem timu Realizatora 2017.</a:t>
            </a:r>
          </a:p>
        </p:txBody>
      </p:sp>
    </p:spTree>
    <p:extLst>
      <p:ext uri="{BB962C8B-B14F-4D97-AF65-F5344CB8AC3E}">
        <p14:creationId xmlns:p14="http://schemas.microsoft.com/office/powerpoint/2010/main" val="67218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2274" y="762676"/>
            <a:ext cx="64470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dirty="0" smtClean="0">
                <a:solidFill>
                  <a:srgbClr val="6600FF"/>
                </a:solidFill>
              </a:rPr>
              <a:t>Kontakt i više informacija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>
          <a:xfrm>
            <a:off x="0" y="0"/>
            <a:ext cx="3152274" cy="5044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63168" y="1774147"/>
            <a:ext cx="88252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Andrea Laurić</a:t>
            </a:r>
          </a:p>
          <a:p>
            <a:pPr algn="ctr"/>
            <a:r>
              <a:rPr lang="hr-HR" sz="2400" b="1" dirty="0" smtClean="0">
                <a:hlinkClick r:id="rId3"/>
              </a:rPr>
              <a:t>realizator@uniri.hr</a:t>
            </a:r>
            <a:endParaRPr lang="hr-HR" sz="2400" b="1" dirty="0" smtClean="0"/>
          </a:p>
          <a:p>
            <a:pPr algn="ctr"/>
            <a:endParaRPr lang="hr-HR" sz="2400" b="1" dirty="0"/>
          </a:p>
          <a:p>
            <a:pPr algn="ctr"/>
            <a:r>
              <a:rPr lang="hr-HR" sz="2400" b="1" dirty="0" smtClean="0"/>
              <a:t>Facebook</a:t>
            </a:r>
          </a:p>
          <a:p>
            <a:pPr algn="ctr"/>
            <a:r>
              <a:rPr lang="hr-HR" sz="2400" b="1" dirty="0" smtClean="0"/>
              <a:t>Case study natjecanja Realizator 2017.</a:t>
            </a:r>
          </a:p>
          <a:p>
            <a:pPr algn="ctr"/>
            <a:r>
              <a:rPr lang="hr-HR" sz="2400" b="1" dirty="0" smtClean="0"/>
              <a:t>Zaklada Sveučilišta u Rijeci</a:t>
            </a:r>
          </a:p>
          <a:p>
            <a:pPr algn="ctr"/>
            <a:endParaRPr lang="hr-HR" sz="2400" b="1" dirty="0"/>
          </a:p>
          <a:p>
            <a:pPr algn="ctr"/>
            <a:r>
              <a:rPr lang="hr-HR" sz="2400" b="1" dirty="0" smtClean="0"/>
              <a:t>Web</a:t>
            </a:r>
          </a:p>
          <a:p>
            <a:pPr algn="ctr"/>
            <a:r>
              <a:rPr lang="hr-HR" sz="2400" b="1" dirty="0" smtClean="0">
                <a:hlinkClick r:id="rId4"/>
              </a:rPr>
              <a:t>www.zaklada.uniri.hr</a:t>
            </a:r>
            <a:endParaRPr lang="hr-HR" sz="2400" b="1" dirty="0" smtClean="0"/>
          </a:p>
          <a:p>
            <a:pPr algn="ctr"/>
            <a:endParaRPr lang="hr-HR" sz="2400" b="1" dirty="0"/>
          </a:p>
          <a:p>
            <a:pPr algn="ctr"/>
            <a:r>
              <a:rPr lang="hr-HR" sz="2400" b="1" dirty="0" smtClean="0"/>
              <a:t>Pravila natjecanja i FAQ Realizator 2017</a:t>
            </a:r>
            <a:r>
              <a:rPr lang="hr-H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626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9124" y="4521264"/>
            <a:ext cx="4025017" cy="13664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05790" y="669429"/>
            <a:ext cx="2411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ORGANIZATOR</a:t>
            </a:r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80570" y="3751823"/>
            <a:ext cx="566212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</a:p>
          <a:p>
            <a:pPr algn="ctr"/>
            <a:r>
              <a:rPr lang="hr-H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Znanstveno tehnologijski par Sveučilišta u Rijeci</a:t>
            </a:r>
            <a:endParaRPr lang="hr-H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570" y="900261"/>
            <a:ext cx="4324261" cy="3326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9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65096" cy="504412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581" y="5181600"/>
            <a:ext cx="2929690" cy="107893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79495" y="1303615"/>
            <a:ext cx="4201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dirty="0" smtClean="0">
                <a:solidFill>
                  <a:srgbClr val="6600FF"/>
                </a:solidFill>
              </a:rPr>
              <a:t>Realizator 2017.</a:t>
            </a:r>
            <a:endParaRPr lang="hr-HR" sz="4800" dirty="0">
              <a:solidFill>
                <a:srgbClr val="66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7053" y="2134612"/>
            <a:ext cx="88252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Natjecanje u rješavanju </a:t>
            </a:r>
            <a:r>
              <a:rPr lang="hr-HR" sz="2400" b="1" dirty="0" smtClean="0"/>
              <a:t>stvarnih poslovnih slučajeva </a:t>
            </a:r>
            <a:r>
              <a:rPr lang="hr-HR" sz="2400" dirty="0" smtClean="0"/>
              <a:t>namijenjeno studentima različitih područja interesa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/>
              <a:t>Natjecanje je osmišljeno i pokrenuto kako bi približili studentima </a:t>
            </a:r>
            <a:r>
              <a:rPr lang="hr-HR" sz="2400" b="1" dirty="0"/>
              <a:t>izazove s kojima se susreću </a:t>
            </a:r>
            <a:r>
              <a:rPr lang="hr-HR" sz="2400" b="1" dirty="0" smtClean="0"/>
              <a:t>poduzeća i ustanove u stvarnosti</a:t>
            </a:r>
            <a:r>
              <a:rPr lang="hr-HR" sz="2400" dirty="0"/>
              <a:t> </a:t>
            </a:r>
            <a:endParaRPr lang="hr-H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Radeći </a:t>
            </a:r>
            <a:r>
              <a:rPr lang="hr-HR" sz="2400" dirty="0"/>
              <a:t>na stvarnim poslovnim slučajevima i razvijajući najbolja rješenja za poduzeća, riječki studenti i studentice dobivaju mogućnost prethodno stečeno </a:t>
            </a:r>
            <a:r>
              <a:rPr lang="hr-HR" sz="2400" b="1" dirty="0"/>
              <a:t>znanje prenijeti u praksu </a:t>
            </a:r>
            <a:r>
              <a:rPr lang="hr-HR" sz="2400" dirty="0"/>
              <a:t>te </a:t>
            </a:r>
            <a:r>
              <a:rPr lang="hr-HR" sz="2400" b="1" dirty="0"/>
              <a:t>razviti konkretne vještine</a:t>
            </a:r>
            <a:r>
              <a:rPr lang="hr-HR" sz="2400" dirty="0"/>
              <a:t> potrebne na tržištu </a:t>
            </a:r>
            <a:r>
              <a:rPr lang="hr-HR" sz="2400" dirty="0" smtClean="0"/>
              <a:t>rada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304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65096" cy="5044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36442" y="770688"/>
            <a:ext cx="4201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4800" dirty="0" smtClean="0">
                <a:solidFill>
                  <a:srgbClr val="6600FF"/>
                </a:solidFill>
              </a:rPr>
              <a:t>Realizator 2017.</a:t>
            </a:r>
            <a:endParaRPr lang="hr-HR" sz="4800" dirty="0">
              <a:solidFill>
                <a:srgbClr val="66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51730" y="1670157"/>
            <a:ext cx="882523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Poduzeća: </a:t>
            </a:r>
            <a:r>
              <a:rPr lang="hr-HR" sz="2400" b="1" dirty="0" smtClean="0"/>
              <a:t>Infobip d.o.o., Jadran galenski laboratorij d.d., JU Priroda, Metis d.d. i Zagrebačka banka d.d.</a:t>
            </a:r>
            <a:endParaRPr lang="hr-HR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Kategorije: </a:t>
            </a:r>
            <a:r>
              <a:rPr lang="hr-HR" sz="2400" b="1" dirty="0" smtClean="0"/>
              <a:t>RAZVOJ POSLOVNOG I MARKETING PLANA; INOVACIJA USLUGA I PROIZVODA; DRUŠTVENO ODGOVORNO POSLOVANJE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Timovi: </a:t>
            </a:r>
            <a:r>
              <a:rPr lang="hr-HR" sz="2400" b="1" dirty="0" smtClean="0"/>
              <a:t>2 </a:t>
            </a:r>
            <a:r>
              <a:rPr lang="hr-HR" sz="2400" b="1" dirty="0"/>
              <a:t>-</a:t>
            </a:r>
            <a:r>
              <a:rPr lang="hr-HR" sz="2400" b="1" dirty="0" smtClean="0"/>
              <a:t> 4 člana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Odabir slučaja (ili promjenu) možete izvršiti na poveznici </a:t>
            </a:r>
            <a:r>
              <a:rPr lang="hr-HR" sz="2400" b="1" dirty="0" smtClean="0"/>
              <a:t>online obrasca na mrežnoj stranici Zaklade (</a:t>
            </a:r>
            <a:r>
              <a:rPr lang="hr-HR" sz="2400" b="1" dirty="0" smtClean="0">
                <a:hlinkClick r:id="rId3"/>
              </a:rPr>
              <a:t>www.zaklada.uniri.hr</a:t>
            </a:r>
            <a:r>
              <a:rPr lang="hr-HR" sz="2400" b="1" dirty="0" smtClean="0"/>
              <a:t>) ili na registracijskom punktu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dirty="0" smtClean="0"/>
              <a:t>Rok:</a:t>
            </a:r>
            <a:r>
              <a:rPr lang="hr-HR" sz="2400" b="1" dirty="0" smtClean="0"/>
              <a:t> 2. studenog 2017. 23:59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b="1" dirty="0"/>
              <a:t>P</a:t>
            </a:r>
            <a:r>
              <a:rPr lang="hr-HR" sz="2400" b="1" dirty="0" smtClean="0"/>
              <a:t>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2400" dirty="0" smtClean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89709305"/>
              </p:ext>
            </p:extLst>
          </p:nvPr>
        </p:nvGraphicFramePr>
        <p:xfrm>
          <a:off x="4236442" y="5044127"/>
          <a:ext cx="5075338" cy="1562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837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65096" cy="50441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45814" y="476202"/>
            <a:ext cx="920816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400" b="1" dirty="0" smtClean="0">
                <a:solidFill>
                  <a:srgbClr val="6600FF"/>
                </a:solidFill>
              </a:rPr>
              <a:t>STARTNI MODUL</a:t>
            </a:r>
            <a:r>
              <a:rPr lang="hr-HR" sz="4400" dirty="0" smtClean="0">
                <a:solidFill>
                  <a:srgbClr val="6600FF"/>
                </a:solidFill>
              </a:rPr>
              <a:t/>
            </a:r>
            <a:br>
              <a:rPr lang="hr-HR" sz="4400" dirty="0" smtClean="0">
                <a:solidFill>
                  <a:srgbClr val="6600FF"/>
                </a:solidFill>
              </a:rPr>
            </a:br>
            <a:r>
              <a:rPr lang="hr-HR" sz="4000" b="1" dirty="0" smtClean="0">
                <a:solidFill>
                  <a:srgbClr val="6600FF"/>
                </a:solidFill>
              </a:rPr>
              <a:t>Predstavljanje i odabir poslovnih slučajeva</a:t>
            </a:r>
            <a:endParaRPr lang="hr-HR" sz="4000" b="1" dirty="0">
              <a:solidFill>
                <a:srgbClr val="66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7276" y="2144941"/>
            <a:ext cx="8825235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RAZVOJ POSLOVNOG I MARKETING PLANA</a:t>
            </a:r>
          </a:p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“Analiza tržišta za potrebe Zagrebačke banke” – Zagrebačka banka d.d.</a:t>
            </a:r>
            <a:b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“Razvoj poslovanja Oftalmički portfelj” – JGL d.d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ctr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INOVACIJA PROIZVODA I USLUGA</a:t>
            </a:r>
          </a:p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“Razvoj programske djelatnosti Centra za posjetitelje s oporavilištem za bjeloglave supove u mjestu Beli na otoku Cresu” – JU 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Priroda</a:t>
            </a:r>
          </a:p>
          <a:p>
            <a:pPr algn="ctr"/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b="1" dirty="0">
                <a:latin typeface="Calibri" panose="020F0502020204030204" pitchFamily="34" charset="0"/>
                <a:cs typeface="Calibri" panose="020F0502020204030204" pitchFamily="34" charset="0"/>
              </a:rPr>
              <a:t>DRUŠTVENO ODGOVORNO POSLOVANJE</a:t>
            </a:r>
          </a:p>
          <a:p>
            <a:pPr algn="ctr"/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“Ekološko sveučilište: Odgovorni studenti za odgovorno recikliranje” – Metis d.d.</a:t>
            </a:r>
            <a:b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“Kako privući i zaposliti mlade ljude” – Infobip d.o.o.</a:t>
            </a:r>
          </a:p>
          <a:p>
            <a:endParaRPr lang="hr-HR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81" t="21579" r="25688" b="25684"/>
          <a:stretch/>
        </p:blipFill>
        <p:spPr>
          <a:xfrm>
            <a:off x="3615812" y="5631199"/>
            <a:ext cx="1327161" cy="8030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4" t="36666" r="5785" b="33509"/>
          <a:stretch/>
        </p:blipFill>
        <p:spPr>
          <a:xfrm>
            <a:off x="1008707" y="5732343"/>
            <a:ext cx="2032765" cy="6170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911" y="5374114"/>
            <a:ext cx="1666875" cy="12287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052" y="5631199"/>
            <a:ext cx="1988010" cy="7182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88" t="12105" r="11531" b="8552"/>
          <a:stretch/>
        </p:blipFill>
        <p:spPr>
          <a:xfrm>
            <a:off x="9696118" y="5374114"/>
            <a:ext cx="1387196" cy="1038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7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6568" y="90769"/>
            <a:ext cx="59009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b="1" dirty="0" smtClean="0">
                <a:solidFill>
                  <a:srgbClr val="6600FF"/>
                </a:solidFill>
              </a:rPr>
              <a:t>   EDUKATIVNI MODUL</a:t>
            </a:r>
            <a:br>
              <a:rPr lang="hr-HR" sz="4800" b="1" dirty="0" smtClean="0">
                <a:solidFill>
                  <a:srgbClr val="6600FF"/>
                </a:solidFill>
              </a:rPr>
            </a:br>
            <a:r>
              <a:rPr lang="hr-HR" sz="4800" dirty="0" smtClean="0">
                <a:solidFill>
                  <a:srgbClr val="6600FF"/>
                </a:solidFill>
              </a:rPr>
              <a:t>Edukacije &amp; radionice</a:t>
            </a:r>
            <a:endParaRPr lang="hr-HR" sz="4800" dirty="0">
              <a:solidFill>
                <a:srgbClr val="66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>
          <a:xfrm>
            <a:off x="0" y="0"/>
            <a:ext cx="3152274" cy="5044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64869" y="1788732"/>
            <a:ext cx="8825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 </a:t>
            </a:r>
          </a:p>
          <a:p>
            <a:endParaRPr lang="hr-HR" sz="2400" dirty="0" smtClean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068407556"/>
              </p:ext>
            </p:extLst>
          </p:nvPr>
        </p:nvGraphicFramePr>
        <p:xfrm>
          <a:off x="2732417" y="188832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6556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12712" y="750644"/>
            <a:ext cx="587436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400" b="1" dirty="0" smtClean="0">
                <a:solidFill>
                  <a:srgbClr val="6600FF"/>
                </a:solidFill>
                <a:cs typeface="Arial" panose="020B0604020202020204" pitchFamily="34" charset="0"/>
              </a:rPr>
              <a:t>NATJECATELJSKI MODUL</a:t>
            </a:r>
            <a:br>
              <a:rPr lang="hr-HR" sz="4400" b="1" dirty="0" smtClean="0">
                <a:solidFill>
                  <a:srgbClr val="6600FF"/>
                </a:solidFill>
                <a:cs typeface="Arial" panose="020B0604020202020204" pitchFamily="34" charset="0"/>
              </a:rPr>
            </a:br>
            <a:r>
              <a:rPr lang="hr-HR" sz="4400" dirty="0" smtClean="0">
                <a:solidFill>
                  <a:srgbClr val="6600FF"/>
                </a:solidFill>
                <a:cs typeface="Arial" panose="020B0604020202020204" pitchFamily="34" charset="0"/>
              </a:rPr>
              <a:t>Pitching day competition</a:t>
            </a:r>
            <a:endParaRPr lang="hr-HR" sz="4400" dirty="0">
              <a:solidFill>
                <a:srgbClr val="6600FF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>
          <a:xfrm>
            <a:off x="0" y="0"/>
            <a:ext cx="3152274" cy="50441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2123" y="2197194"/>
            <a:ext cx="954128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03.12. 23:59h - </a:t>
            </a:r>
            <a:r>
              <a:rPr lang="hr-H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Rok za predaju poslovnih slučajeva </a:t>
            </a:r>
          </a:p>
          <a:p>
            <a:pPr algn="ctr">
              <a:lnSpc>
                <a:spcPct val="150000"/>
              </a:lnSpc>
            </a:pP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06. i 08.12</a:t>
            </a:r>
            <a:r>
              <a:rPr lang="hr-H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od 16 do 19h - Pitching </a:t>
            </a:r>
            <a:r>
              <a:rPr lang="hr-HR" sz="2600" dirty="0">
                <a:latin typeface="Calibri" panose="020F0502020204030204" pitchFamily="34" charset="0"/>
                <a:cs typeface="Calibri" panose="020F0502020204030204" pitchFamily="34" charset="0"/>
              </a:rPr>
              <a:t>trening: 3 minute do </a:t>
            </a:r>
            <a:r>
              <a:rPr lang="hr-H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uspjeha (voditelj Dario Zorić)</a:t>
            </a:r>
          </a:p>
          <a:p>
            <a:pPr algn="ctr">
              <a:lnSpc>
                <a:spcPct val="150000"/>
              </a:lnSpc>
            </a:pP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13.12. </a:t>
            </a:r>
            <a:r>
              <a:rPr lang="hr-HR" sz="2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13:00h</a:t>
            </a: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PITCHING </a:t>
            </a:r>
            <a:r>
              <a:rPr lang="hr-HR" sz="2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COMPETITION</a:t>
            </a: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(provjerite unaprijed termin svog poduzeća!)</a:t>
            </a:r>
          </a:p>
          <a:p>
            <a:pPr algn="ctr">
              <a:lnSpc>
                <a:spcPct val="150000"/>
              </a:lnSpc>
            </a:pP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22.12</a:t>
            </a:r>
            <a:r>
              <a:rPr lang="hr-H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. Proglašenje pobjednika/ca</a:t>
            </a:r>
          </a:p>
          <a:p>
            <a:pPr algn="ctr">
              <a:lnSpc>
                <a:spcPct val="150000"/>
              </a:lnSpc>
            </a:pPr>
            <a:r>
              <a:rPr lang="hr-H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Svečana dodjela nagrada u </a:t>
            </a:r>
            <a:r>
              <a:rPr lang="hr-HR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2018.</a:t>
            </a:r>
            <a:endParaRPr lang="hr-HR"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4259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5633" y="750644"/>
            <a:ext cx="704853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dirty="0" smtClean="0">
                <a:solidFill>
                  <a:srgbClr val="6600FF"/>
                </a:solidFill>
              </a:rPr>
              <a:t>Komunikacija s poduzećima</a:t>
            </a:r>
            <a:endParaRPr lang="hr-HR" sz="4800" dirty="0">
              <a:solidFill>
                <a:srgbClr val="66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>
          <a:xfrm>
            <a:off x="0" y="0"/>
            <a:ext cx="3152274" cy="5044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52274" y="2158722"/>
            <a:ext cx="71353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hr-HR" sz="2400" b="1" dirty="0" smtClean="0"/>
              <a:t>tijekom predstavljanja poslovnih slučajeva</a:t>
            </a:r>
          </a:p>
          <a:p>
            <a:pPr marL="457200" indent="-457200">
              <a:buAutoNum type="arabicPeriod"/>
            </a:pPr>
            <a:r>
              <a:rPr lang="hr-HR" sz="2400" b="1" dirty="0" smtClean="0"/>
              <a:t>slanje 1 e-maila s najviše pet upita na mail koordinatorice </a:t>
            </a:r>
            <a:r>
              <a:rPr lang="hr-HR" sz="2400" b="1" dirty="0" smtClean="0">
                <a:hlinkClick r:id="rId3"/>
              </a:rPr>
              <a:t>realizator@uniri.hr</a:t>
            </a:r>
            <a:r>
              <a:rPr lang="hr-HR" sz="2400" b="1" dirty="0" smtClean="0"/>
              <a:t> najkasnije do 24. studenog 2017.</a:t>
            </a:r>
          </a:p>
          <a:p>
            <a:pPr marL="457200" indent="-457200">
              <a:buAutoNum type="arabicPeriod"/>
            </a:pPr>
            <a:r>
              <a:rPr lang="hr-HR" sz="2400" b="1" dirty="0" err="1"/>
              <a:t>p</a:t>
            </a:r>
            <a:r>
              <a:rPr lang="hr-HR" sz="2400" b="1" dirty="0" err="1" smtClean="0"/>
              <a:t>itching</a:t>
            </a:r>
            <a:r>
              <a:rPr lang="hr-HR" sz="2400" b="1" dirty="0" smtClean="0"/>
              <a:t> day competition</a:t>
            </a:r>
          </a:p>
          <a:p>
            <a:pPr marL="457200" indent="-457200">
              <a:buAutoNum type="arabicPeriod"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210644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28033" y="750644"/>
            <a:ext cx="68437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4800" dirty="0" smtClean="0">
                <a:solidFill>
                  <a:srgbClr val="6600FF"/>
                </a:solidFill>
              </a:rPr>
              <a:t>Rješenje poslovnog slučaja</a:t>
            </a:r>
          </a:p>
          <a:p>
            <a:pPr algn="ctr"/>
            <a:r>
              <a:rPr lang="hr-HR" sz="4800" dirty="0" smtClean="0">
                <a:solidFill>
                  <a:srgbClr val="6600FF"/>
                </a:solidFill>
              </a:rPr>
              <a:t>- pisani dio</a:t>
            </a:r>
            <a:endParaRPr lang="hr-HR" sz="4800" dirty="0">
              <a:solidFill>
                <a:srgbClr val="66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28"/>
          <a:stretch/>
        </p:blipFill>
        <p:spPr>
          <a:xfrm>
            <a:off x="0" y="0"/>
            <a:ext cx="3152274" cy="5044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34445" y="2851829"/>
            <a:ext cx="96957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Maksimalno pet stranica (prored 1,5</a:t>
            </a:r>
            <a:r>
              <a:rPr lang="hr-HR" sz="2400" b="1" dirty="0"/>
              <a:t>;</a:t>
            </a:r>
            <a:r>
              <a:rPr lang="hr-HR" sz="2400" b="1" dirty="0" smtClean="0"/>
              <a:t> font 12)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Forma ovisi o poslovnom slučaju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Preporuka: Radionica Tips and tricks za pripremu i pisanje poslovnih rješenja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r-HR" sz="2400" b="1" dirty="0" smtClean="0"/>
              <a:t>Primijenjivost, kreativnost &amp; isplativost</a:t>
            </a:r>
          </a:p>
        </p:txBody>
      </p:sp>
    </p:spTree>
    <p:extLst>
      <p:ext uri="{BB962C8B-B14F-4D97-AF65-F5344CB8AC3E}">
        <p14:creationId xmlns:p14="http://schemas.microsoft.com/office/powerpoint/2010/main" val="164272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430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</dc:creator>
  <cp:lastModifiedBy>Andrea</cp:lastModifiedBy>
  <cp:revision>19</cp:revision>
  <dcterms:created xsi:type="dcterms:W3CDTF">2017-10-30T10:59:54Z</dcterms:created>
  <dcterms:modified xsi:type="dcterms:W3CDTF">2017-10-31T12:29:26Z</dcterms:modified>
</cp:coreProperties>
</file>