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09" r:id="rId5"/>
    <p:sldId id="293" r:id="rId6"/>
    <p:sldId id="356" r:id="rId7"/>
    <p:sldId id="353" r:id="rId8"/>
    <p:sldId id="341" r:id="rId9"/>
    <p:sldId id="355" r:id="rId10"/>
    <p:sldId id="314" r:id="rId11"/>
    <p:sldId id="351" r:id="rId12"/>
    <p:sldId id="352" r:id="rId13"/>
  </p:sldIdLst>
  <p:sldSz cx="9144000" cy="5143500" type="screen16x9"/>
  <p:notesSz cx="6724650" cy="97742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">
          <p15:clr>
            <a:srgbClr val="A4A3A4"/>
          </p15:clr>
        </p15:guide>
        <p15:guide id="2" orient="horz" pos="3124">
          <p15:clr>
            <a:srgbClr val="A4A3A4"/>
          </p15:clr>
        </p15:guide>
        <p15:guide id="3" orient="horz" pos="2252">
          <p15:clr>
            <a:srgbClr val="A4A3A4"/>
          </p15:clr>
        </p15:guide>
        <p15:guide id="4" orient="horz" pos="2972">
          <p15:clr>
            <a:srgbClr val="A4A3A4"/>
          </p15:clr>
        </p15:guide>
        <p15:guide id="5" orient="horz" pos="2068">
          <p15:clr>
            <a:srgbClr val="A4A3A4"/>
          </p15:clr>
        </p15:guide>
        <p15:guide id="6" pos="5558">
          <p15:clr>
            <a:srgbClr val="A4A3A4"/>
          </p15:clr>
        </p15:guide>
        <p15:guide id="7" pos="5639">
          <p15:clr>
            <a:srgbClr val="A4A3A4"/>
          </p15:clr>
        </p15:guide>
        <p15:guide id="8" pos="2880">
          <p15:clr>
            <a:srgbClr val="A4A3A4"/>
          </p15:clr>
        </p15:guide>
        <p15:guide id="9" pos="166">
          <p15:clr>
            <a:srgbClr val="A4A3A4"/>
          </p15:clr>
        </p15:guide>
        <p15:guide id="10" pos="336">
          <p15:clr>
            <a:srgbClr val="A4A3A4"/>
          </p15:clr>
        </p15:guide>
        <p15:guide id="11" pos="29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61C"/>
    <a:srgbClr val="999999"/>
    <a:srgbClr val="CD061C"/>
    <a:srgbClr val="00AFD0"/>
    <a:srgbClr val="00A197"/>
    <a:srgbClr val="5DFFFF"/>
    <a:srgbClr val="FFFFDA"/>
    <a:srgbClr val="0091D0"/>
    <a:srgbClr val="FAB809"/>
    <a:srgbClr val="C2E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709" autoAdjust="0"/>
  </p:normalViewPr>
  <p:slideViewPr>
    <p:cSldViewPr snapToGrid="0" snapToObjects="1" showGuides="1">
      <p:cViewPr varScale="1">
        <p:scale>
          <a:sx n="117" d="100"/>
          <a:sy n="117" d="100"/>
        </p:scale>
        <p:origin x="120" y="180"/>
      </p:cViewPr>
      <p:guideLst>
        <p:guide orient="horz" pos="203"/>
        <p:guide orient="horz" pos="3124"/>
        <p:guide orient="horz" pos="2252"/>
        <p:guide orient="horz" pos="2972"/>
        <p:guide orient="horz" pos="2068"/>
        <p:guide pos="5558"/>
        <p:guide pos="5639"/>
        <p:guide pos="2880"/>
        <p:guide pos="166"/>
        <p:guide pos="336"/>
        <p:guide pos="29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AU" sz="1050" b="1" noProof="0" dirty="0" smtClean="0">
                <a:solidFill>
                  <a:srgbClr val="C00000"/>
                </a:solidFill>
                <a:latin typeface="Segoe UI Semibold" panose="020B0702040204020203" pitchFamily="34" charset="0"/>
              </a:rPr>
              <a:t>Ran</a:t>
            </a:r>
            <a:r>
              <a:rPr lang="hr-HR" sz="1050" b="1" noProof="0" dirty="0" smtClean="0">
                <a:solidFill>
                  <a:srgbClr val="C00000"/>
                </a:solidFill>
                <a:latin typeface="Segoe UI Semibold" panose="020B0702040204020203" pitchFamily="34" charset="0"/>
              </a:rPr>
              <a:t>g prema</a:t>
            </a:r>
            <a:r>
              <a:rPr lang="hr-HR" sz="1050" b="1" baseline="0" noProof="0" dirty="0" smtClean="0">
                <a:solidFill>
                  <a:srgbClr val="C00000"/>
                </a:solidFill>
                <a:latin typeface="Segoe UI Semibold" panose="020B0702040204020203" pitchFamily="34" charset="0"/>
              </a:rPr>
              <a:t> ukupnoj imovini</a:t>
            </a:r>
            <a:r>
              <a:rPr lang="en-AU" sz="1050" b="1" noProof="0" dirty="0" smtClean="0">
                <a:solidFill>
                  <a:srgbClr val="C00000"/>
                </a:solidFill>
                <a:latin typeface="Segoe UI Semibold" panose="020B0702040204020203" pitchFamily="34" charset="0"/>
              </a:rPr>
              <a:t> </a:t>
            </a:r>
          </a:p>
          <a:p>
            <a:pPr>
              <a:defRPr sz="1000" b="1">
                <a:solidFill>
                  <a:srgbClr val="C00000"/>
                </a:solidFill>
              </a:defRPr>
            </a:pPr>
            <a:r>
              <a:rPr lang="en-AU" sz="900" b="0" noProof="0" dirty="0" smtClean="0">
                <a:solidFill>
                  <a:srgbClr val="C00000"/>
                </a:solidFill>
                <a:latin typeface="Segoe UI Semibold" panose="020B0702040204020203" pitchFamily="34" charset="0"/>
              </a:rPr>
              <a:t>(EUR </a:t>
            </a:r>
            <a:r>
              <a:rPr lang="hr-HR" sz="900" b="0" noProof="0" dirty="0" err="1" smtClean="0">
                <a:solidFill>
                  <a:srgbClr val="C00000"/>
                </a:solidFill>
                <a:latin typeface="Segoe UI Semibold" panose="020B0702040204020203" pitchFamily="34" charset="0"/>
              </a:rPr>
              <a:t>mlrd</a:t>
            </a:r>
            <a:r>
              <a:rPr lang="hr-HR" sz="900" b="0" noProof="0" dirty="0" smtClean="0">
                <a:solidFill>
                  <a:srgbClr val="C00000"/>
                </a:solidFill>
                <a:latin typeface="Segoe UI Semibold" panose="020B0702040204020203" pitchFamily="34" charset="0"/>
              </a:rPr>
              <a:t> i </a:t>
            </a:r>
            <a:r>
              <a:rPr lang="en-AU" sz="900" b="0" noProof="0" dirty="0" smtClean="0">
                <a:solidFill>
                  <a:srgbClr val="C00000"/>
                </a:solidFill>
                <a:latin typeface="Segoe UI Semibold" panose="020B0702040204020203" pitchFamily="34" charset="0"/>
              </a:rPr>
              <a:t> %, 1H 2017)</a:t>
            </a:r>
            <a:endParaRPr lang="en-AU" sz="900" b="0" noProof="0" dirty="0">
              <a:solidFill>
                <a:srgbClr val="C00000"/>
              </a:solidFill>
              <a:latin typeface="Segoe UI Semibold" panose="020B0702040204020203" pitchFamily="34" charset="0"/>
            </a:endParaRPr>
          </a:p>
        </c:rich>
      </c:tx>
      <c:layout>
        <c:manualLayout>
          <c:xMode val="edge"/>
          <c:yMode val="edge"/>
          <c:x val="0.22609435480134613"/>
          <c:y val="1.7179709473754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0607228448802349"/>
          <c:y val="0.20566811474055982"/>
          <c:w val="0.86337217440899094"/>
          <c:h val="0.54889165841472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assets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887918584625950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Zagrebacka banka (UCG)</c:v>
                </c:pt>
                <c:pt idx="1">
                  <c:v>Privredna banka Zagreb (Intesa)</c:v>
                </c:pt>
                <c:pt idx="2">
                  <c:v>Erste&amp;Steiermärkische Bank (ERSTE)</c:v>
                </c:pt>
                <c:pt idx="3">
                  <c:v>Raiffeisenbank (RBI)</c:v>
                </c:pt>
                <c:pt idx="4">
                  <c:v>Splitska banka (OTP Group)</c:v>
                </c:pt>
                <c:pt idx="5">
                  <c:v>Addiko Bank (Addiko Group)</c:v>
                </c:pt>
                <c:pt idx="6">
                  <c:v>Hrvatska postanska banka (State)</c:v>
                </c:pt>
                <c:pt idx="7">
                  <c:v>OTP banka Hrvatska (OTP Group)</c:v>
                </c:pt>
                <c:pt idx="8">
                  <c:v>Sberbank (Sberbank)</c:v>
                </c:pt>
                <c:pt idx="9">
                  <c:v>Kreditna banka Zagreb  (majority local private capital)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0.25769999999999998</c:v>
                </c:pt>
                <c:pt idx="1">
                  <c:v>0.18479999999999999</c:v>
                </c:pt>
                <c:pt idx="2">
                  <c:v>0.14779999999999999</c:v>
                </c:pt>
                <c:pt idx="3">
                  <c:v>7.6600000000000001E-2</c:v>
                </c:pt>
                <c:pt idx="4">
                  <c:v>6.5000000000000002E-2</c:v>
                </c:pt>
                <c:pt idx="5">
                  <c:v>5.2900000000000003E-2</c:v>
                </c:pt>
                <c:pt idx="6">
                  <c:v>4.9799999999999997E-2</c:v>
                </c:pt>
                <c:pt idx="7">
                  <c:v>4.7800000000000002E-2</c:v>
                </c:pt>
                <c:pt idx="8">
                  <c:v>2.3300000000000001E-2</c:v>
                </c:pt>
                <c:pt idx="9">
                  <c:v>8.8000000000000005E-3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8244720"/>
        <c:axId val="1018251248"/>
      </c:barChart>
      <c:catAx>
        <c:axId val="1018244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8251248"/>
        <c:crosses val="autoZero"/>
        <c:auto val="1"/>
        <c:lblAlgn val="ctr"/>
        <c:lblOffset val="100"/>
        <c:noMultiLvlLbl val="0"/>
      </c:catAx>
      <c:valAx>
        <c:axId val="101825124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018244720"/>
        <c:crosses val="autoZero"/>
        <c:crossBetween val="between"/>
      </c:valAx>
      <c:spPr>
        <a:noFill/>
        <a:ln w="6350"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rgbClr val="C00000"/>
                </a:solidFill>
                <a:latin typeface="Segoe UI Semibold" panose="020B0702040204020203" pitchFamily="34" charset="0"/>
                <a:ea typeface="+mn-ea"/>
                <a:cs typeface="+mn-cs"/>
              </a:defRPr>
            </a:pPr>
            <a:r>
              <a:rPr lang="hr-HR" sz="1100" dirty="0" smtClean="0">
                <a:solidFill>
                  <a:srgbClr val="C00000"/>
                </a:solidFill>
                <a:latin typeface="Segoe UI Semibold" panose="020B0702040204020203" pitchFamily="34" charset="0"/>
              </a:rPr>
              <a:t>Pokazatelj adekvatnosti</a:t>
            </a:r>
            <a:r>
              <a:rPr lang="hr-HR" sz="1100" baseline="0" dirty="0" smtClean="0">
                <a:solidFill>
                  <a:srgbClr val="C00000"/>
                </a:solidFill>
                <a:latin typeface="Segoe UI Semibold" panose="020B0702040204020203" pitchFamily="34" charset="0"/>
              </a:rPr>
              <a:t> kapitala</a:t>
            </a:r>
            <a:endParaRPr lang="hr-HR" sz="1100" dirty="0">
              <a:solidFill>
                <a:srgbClr val="C00000"/>
              </a:solidFill>
              <a:latin typeface="Segoe UI Semibold" panose="020B0702040204020203" pitchFamily="34" charset="0"/>
            </a:endParaRPr>
          </a:p>
        </c:rich>
      </c:tx>
      <c:layout>
        <c:manualLayout>
          <c:xMode val="edge"/>
          <c:yMode val="edge"/>
          <c:x val="0.25291752903140918"/>
          <c:y val="2.98812280008282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rgbClr val="C00000"/>
              </a:solidFill>
              <a:latin typeface="Segoe UI Semibold" panose="020B0702040204020203" pitchFamily="34" charset="0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0864479918737879"/>
          <c:y val="0.19680462224554454"/>
          <c:w val="0.84830521501627565"/>
          <c:h val="0.5482120093981234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6.247148508739244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2471485087392444E-3"/>
                  <c:y val="1.5055016007314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3707227631088658E-3"/>
                  <c:y val="2.00733546764198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235742543696222E-3"/>
                  <c:y val="2.50916933455248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741445526217732E-2"/>
                  <c:y val="2.50916933455248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2471485087391299E-3"/>
                  <c:y val="2.0073354676419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1235742543696222E-3"/>
                  <c:y val="1.50550160073148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1.5055016007314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2471485087392444E-3"/>
                  <c:y val="1.50550160073148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6.2471485087392444E-3"/>
                  <c:y val="2.00733546764198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Sheet1!$A$19:$A$28</c:f>
              <c:strCache>
                <c:ptCount val="10"/>
                <c:pt idx="0">
                  <c:v>Zagrebacka banka (UCG)</c:v>
                </c:pt>
                <c:pt idx="1">
                  <c:v>Privredna banka Zagreb (Intesa)</c:v>
                </c:pt>
                <c:pt idx="2">
                  <c:v>Erste&amp;Steiermärkische Bank (ERSTE)</c:v>
                </c:pt>
                <c:pt idx="3">
                  <c:v>Raiffeisenbank (RBI)</c:v>
                </c:pt>
                <c:pt idx="4">
                  <c:v>Splitska banka (OTP Group)</c:v>
                </c:pt>
                <c:pt idx="5">
                  <c:v>Addiko Bank (Addiko Group)</c:v>
                </c:pt>
                <c:pt idx="6">
                  <c:v>Hrvatska postanska banka (State)</c:v>
                </c:pt>
                <c:pt idx="7">
                  <c:v>OTP banka Hrvatska (OTP Group)</c:v>
                </c:pt>
                <c:pt idx="8">
                  <c:v>Sberbank (Sberbank)</c:v>
                </c:pt>
                <c:pt idx="9">
                  <c:v>Kreditna banka Zagreb  (majority local private capital)</c:v>
                </c:pt>
              </c:strCache>
            </c:strRef>
          </c:cat>
          <c:val>
            <c:numRef>
              <c:f>Sheet1!$B$19:$B$28</c:f>
              <c:numCache>
                <c:formatCode>0.00%</c:formatCode>
                <c:ptCount val="10"/>
                <c:pt idx="0">
                  <c:v>0.27010000000000001</c:v>
                </c:pt>
                <c:pt idx="1">
                  <c:v>0.2414</c:v>
                </c:pt>
                <c:pt idx="2">
                  <c:v>0.21540000000000001</c:v>
                </c:pt>
                <c:pt idx="3">
                  <c:v>0.21879999999999999</c:v>
                </c:pt>
                <c:pt idx="4">
                  <c:v>0.21640000000000001</c:v>
                </c:pt>
                <c:pt idx="5">
                  <c:v>0.31330000000000002</c:v>
                </c:pt>
                <c:pt idx="6">
                  <c:v>0.1714</c:v>
                </c:pt>
                <c:pt idx="7">
                  <c:v>0.1613</c:v>
                </c:pt>
                <c:pt idx="8">
                  <c:v>0.192</c:v>
                </c:pt>
                <c:pt idx="9">
                  <c:v>0.1714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8256144"/>
        <c:axId val="1018252880"/>
      </c:barChart>
      <c:catAx>
        <c:axId val="1018256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18252880"/>
        <c:crosses val="autoZero"/>
        <c:auto val="1"/>
        <c:lblAlgn val="ctr"/>
        <c:lblOffset val="100"/>
        <c:noMultiLvlLbl val="0"/>
      </c:catAx>
      <c:valAx>
        <c:axId val="101825288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018256144"/>
        <c:crosses val="autoZero"/>
        <c:crossBetween val="between"/>
      </c:valAx>
      <c:spPr>
        <a:noFill/>
        <a:ln w="6350"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4015" cy="488712"/>
          </a:xfrm>
          <a:prstGeom prst="rect">
            <a:avLst/>
          </a:prstGeom>
        </p:spPr>
        <p:txBody>
          <a:bodyPr vert="horz" lIns="93928" tIns="46964" rIns="93928" bIns="46964" rtlCol="0"/>
          <a:lstStyle>
            <a:lvl1pPr algn="l">
              <a:defRPr sz="1300"/>
            </a:lvl1pPr>
          </a:lstStyle>
          <a:p>
            <a:endParaRPr lang="en-GB" dirty="0">
              <a:latin typeface="UniCredit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09080" y="1"/>
            <a:ext cx="2914015" cy="488712"/>
          </a:xfrm>
          <a:prstGeom prst="rect">
            <a:avLst/>
          </a:prstGeom>
        </p:spPr>
        <p:txBody>
          <a:bodyPr vert="horz" lIns="93928" tIns="46964" rIns="93928" bIns="46964" rtlCol="0"/>
          <a:lstStyle>
            <a:lvl1pPr algn="r">
              <a:defRPr sz="1300"/>
            </a:lvl1pPr>
          </a:lstStyle>
          <a:p>
            <a:fld id="{F37F00A6-155A-6E4A-BF0B-C3193F7B3A28}" type="datetimeFigureOut">
              <a:rPr lang="it-IT" smtClean="0">
                <a:latin typeface="UniCredit"/>
              </a:rPr>
              <a:pPr/>
              <a:t>03/11/2017</a:t>
            </a:fld>
            <a:endParaRPr lang="en-GB" dirty="0">
              <a:latin typeface="UniCredit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3928" tIns="46964" rIns="93928" bIns="46964" rtlCol="0" anchor="b"/>
          <a:lstStyle>
            <a:lvl1pPr algn="l">
              <a:defRPr sz="1300"/>
            </a:lvl1pPr>
          </a:lstStyle>
          <a:p>
            <a:endParaRPr lang="en-GB" dirty="0">
              <a:latin typeface="UniCredit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09080" y="9283830"/>
            <a:ext cx="2914015" cy="488712"/>
          </a:xfrm>
          <a:prstGeom prst="rect">
            <a:avLst/>
          </a:prstGeom>
        </p:spPr>
        <p:txBody>
          <a:bodyPr vert="horz" lIns="93928" tIns="46964" rIns="93928" bIns="46964" rtlCol="0" anchor="b"/>
          <a:lstStyle>
            <a:lvl1pPr algn="r">
              <a:defRPr sz="1300"/>
            </a:lvl1pPr>
          </a:lstStyle>
          <a:p>
            <a:fld id="{74D7749E-6FD4-054C-B125-6F223B528008}" type="slidenum">
              <a:rPr lang="en-GB" smtClean="0">
                <a:latin typeface="UniCredit"/>
              </a:rPr>
              <a:pPr/>
              <a:t>‹#›</a:t>
            </a:fld>
            <a:endParaRPr lang="en-GB" dirty="0">
              <a:latin typeface="UniCredit"/>
            </a:endParaRPr>
          </a:p>
        </p:txBody>
      </p:sp>
    </p:spTree>
    <p:extLst>
      <p:ext uri="{BB962C8B-B14F-4D97-AF65-F5344CB8AC3E}">
        <p14:creationId xmlns:p14="http://schemas.microsoft.com/office/powerpoint/2010/main" val="22636102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4015" cy="488712"/>
          </a:xfrm>
          <a:prstGeom prst="rect">
            <a:avLst/>
          </a:prstGeom>
        </p:spPr>
        <p:txBody>
          <a:bodyPr vert="horz" lIns="93928" tIns="46964" rIns="93928" bIns="46964" rtlCol="0"/>
          <a:lstStyle>
            <a:lvl1pPr algn="l">
              <a:defRPr sz="1300">
                <a:latin typeface="UniCredit"/>
              </a:defRPr>
            </a:lvl1pPr>
          </a:lstStyle>
          <a:p>
            <a:endParaRPr lang="en-GB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09080" y="1"/>
            <a:ext cx="2914015" cy="488712"/>
          </a:xfrm>
          <a:prstGeom prst="rect">
            <a:avLst/>
          </a:prstGeom>
        </p:spPr>
        <p:txBody>
          <a:bodyPr vert="horz" lIns="93928" tIns="46964" rIns="93928" bIns="46964" rtlCol="0"/>
          <a:lstStyle>
            <a:lvl1pPr algn="r">
              <a:defRPr sz="1300">
                <a:latin typeface="UniCredit"/>
              </a:defRPr>
            </a:lvl1pPr>
          </a:lstStyle>
          <a:p>
            <a:fld id="{1B529B0E-304D-D34E-98C3-2D2B57153184}" type="datetimeFigureOut">
              <a:rPr lang="it-IT" smtClean="0"/>
              <a:pPr/>
              <a:t>03/11/2017</a:t>
            </a:fld>
            <a:endParaRPr lang="en-GB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8" tIns="46964" rIns="93928" bIns="46964" rtlCol="0" anchor="ctr"/>
          <a:lstStyle/>
          <a:p>
            <a:endParaRPr lang="en-GB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2466" y="4642764"/>
            <a:ext cx="5379720" cy="4398407"/>
          </a:xfrm>
          <a:prstGeom prst="rect">
            <a:avLst/>
          </a:prstGeom>
        </p:spPr>
        <p:txBody>
          <a:bodyPr vert="horz" lIns="93928" tIns="46964" rIns="93928" bIns="46964" rtlCol="0"/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GB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3928" tIns="46964" rIns="93928" bIns="46964" rtlCol="0" anchor="b"/>
          <a:lstStyle>
            <a:lvl1pPr algn="l">
              <a:defRPr sz="1300">
                <a:latin typeface="UniCredit"/>
              </a:defRPr>
            </a:lvl1pPr>
          </a:lstStyle>
          <a:p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09080" y="9283830"/>
            <a:ext cx="2914015" cy="488712"/>
          </a:xfrm>
          <a:prstGeom prst="rect">
            <a:avLst/>
          </a:prstGeom>
        </p:spPr>
        <p:txBody>
          <a:bodyPr vert="horz" lIns="93928" tIns="46964" rIns="93928" bIns="46964" rtlCol="0" anchor="b"/>
          <a:lstStyle>
            <a:lvl1pPr algn="r">
              <a:defRPr sz="1300">
                <a:latin typeface="UniCredit"/>
              </a:defRPr>
            </a:lvl1pPr>
          </a:lstStyle>
          <a:p>
            <a:fld id="{7324B4B6-CBA5-1244-B8EA-AE20083886B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5691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UniCredi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UniCredi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UniCredi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UniCredi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UniCredi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4538"/>
            <a:ext cx="6618288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878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4B4B6-CBA5-1244-B8EA-AE20083886B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425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Text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 bwMode="ltGray">
          <a:xfrm>
            <a:off x="0" y="2890363"/>
            <a:ext cx="9144000" cy="2268000"/>
          </a:xfrm>
          <a:prstGeom prst="rect">
            <a:avLst/>
          </a:prstGeom>
          <a:gradFill flip="none" rotWithShape="1">
            <a:gsLst>
              <a:gs pos="11000">
                <a:schemeClr val="bg1">
                  <a:alpha val="78000"/>
                </a:schemeClr>
              </a:gs>
              <a:gs pos="100000">
                <a:srgbClr val="2EAEDA">
                  <a:alpha val="78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221" tIns="38611" rIns="77221" bIns="3861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7221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niCredit"/>
              <a:ea typeface="UniCredit"/>
              <a:cs typeface="UniCredit"/>
            </a:endParaRPr>
          </a:p>
        </p:txBody>
      </p:sp>
      <p:sp>
        <p:nvSpPr>
          <p:cNvPr id="27" name="Segnaposto testo 26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115996"/>
            <a:ext cx="8286350" cy="626333"/>
          </a:xfrm>
        </p:spPr>
        <p:txBody>
          <a:bodyPr anchor="b" anchorCtr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600" baseline="0"/>
            </a:lvl1pPr>
          </a:lstStyle>
          <a:p>
            <a:pPr lvl="0"/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endParaRPr lang="en-GB" dirty="0"/>
          </a:p>
        </p:txBody>
      </p:sp>
      <p:sp>
        <p:nvSpPr>
          <p:cNvPr id="28" name="Segnaposto testo 26"/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3104721"/>
            <a:ext cx="5040000" cy="2088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1" i="0" baseline="0">
                <a:latin typeface="UniCredit"/>
              </a:defRPr>
            </a:lvl1pPr>
          </a:lstStyle>
          <a:p>
            <a:pPr lvl="0"/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name</a:t>
            </a:r>
            <a:r>
              <a:rPr lang="it-IT" dirty="0" smtClean="0"/>
              <a:t> and </a:t>
            </a:r>
            <a:r>
              <a:rPr lang="it-IT" dirty="0" err="1" smtClean="0"/>
              <a:t>function</a:t>
            </a:r>
            <a:endParaRPr lang="en-GB" dirty="0"/>
          </a:p>
        </p:txBody>
      </p:sp>
      <p:sp>
        <p:nvSpPr>
          <p:cNvPr id="29" name="Segnaposto testo 26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1" y="3396696"/>
            <a:ext cx="5039999" cy="2088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i="0" baseline="0">
                <a:latin typeface="UniCredit"/>
              </a:defRPr>
            </a:lvl1pPr>
          </a:lstStyle>
          <a:p>
            <a:pPr lvl="0"/>
            <a:r>
              <a:rPr lang="it-IT" dirty="0" err="1" smtClean="0"/>
              <a:t>Insert</a:t>
            </a:r>
            <a:r>
              <a:rPr lang="it-IT" dirty="0" smtClean="0"/>
              <a:t> city and date</a:t>
            </a:r>
            <a:endParaRPr lang="en-GB" dirty="0"/>
          </a:p>
        </p:txBody>
      </p:sp>
      <p:sp>
        <p:nvSpPr>
          <p:cNvPr id="31" name="Segnaposto testo 30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670323"/>
            <a:ext cx="6663344" cy="1368027"/>
          </a:xfrm>
        </p:spPr>
        <p:txBody>
          <a:bodyPr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600" b="1" i="0"/>
            </a:lvl1pPr>
            <a:lvl2pPr marL="457200" indent="0">
              <a:lnSpc>
                <a:spcPts val="3500"/>
              </a:lnSpc>
              <a:buFontTx/>
              <a:buNone/>
              <a:defRPr sz="3500" b="1" i="0"/>
            </a:lvl2pPr>
            <a:lvl3pPr marL="914400" indent="0">
              <a:lnSpc>
                <a:spcPts val="3500"/>
              </a:lnSpc>
              <a:buFontTx/>
              <a:buNone/>
              <a:defRPr sz="3500" b="1" i="0"/>
            </a:lvl3pPr>
            <a:lvl4pPr marL="1371600" indent="0">
              <a:lnSpc>
                <a:spcPts val="3500"/>
              </a:lnSpc>
              <a:buFontTx/>
              <a:buNone/>
              <a:defRPr sz="3500" b="1" i="0"/>
            </a:lvl4pPr>
            <a:lvl5pPr marL="1828800" indent="0">
              <a:lnSpc>
                <a:spcPts val="3500"/>
              </a:lnSpc>
              <a:buFontTx/>
              <a:buNone/>
              <a:defRPr sz="3500" b="1" i="0"/>
            </a:lvl5pPr>
          </a:lstStyle>
          <a:p>
            <a:pPr lvl="0"/>
            <a:r>
              <a:rPr lang="it-IT" dirty="0" err="1" smtClean="0"/>
              <a:t>Insert</a:t>
            </a:r>
            <a:r>
              <a:rPr lang="it-IT" dirty="0" smtClean="0"/>
              <a:t> title</a:t>
            </a:r>
            <a:endParaRPr lang="en-GB" dirty="0"/>
          </a:p>
        </p:txBody>
      </p:sp>
      <p:pic>
        <p:nvPicPr>
          <p:cNvPr id="14" name="Immagine 13" descr="Composite Logo UCL UEL 2D 27 m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853997" y="325194"/>
            <a:ext cx="972344" cy="1072932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sz="quarter" idx="20" hasCustomPrompt="1"/>
          </p:nvPr>
        </p:nvSpPr>
        <p:spPr bwMode="gray">
          <a:xfrm>
            <a:off x="540000" y="3747225"/>
            <a:ext cx="2880000" cy="97200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400" b="1"/>
            </a:lvl1pPr>
            <a:lvl2pPr marL="457200" indent="0">
              <a:buFontTx/>
              <a:buNone/>
              <a:defRPr sz="1400" b="1"/>
            </a:lvl2pPr>
            <a:lvl3pPr marL="914400" indent="0">
              <a:buFontTx/>
              <a:buNone/>
              <a:defRPr sz="1400" b="1"/>
            </a:lvl3pPr>
            <a:lvl4pPr marL="1371600" indent="0">
              <a:buFontTx/>
              <a:buNone/>
              <a:defRPr sz="1400" b="1"/>
            </a:lvl4pPr>
            <a:lvl5pPr marL="1828800" indent="0">
              <a:buFontTx/>
              <a:buNone/>
              <a:defRPr sz="1400" b="1"/>
            </a:lvl5pPr>
          </a:lstStyle>
          <a:p>
            <a:pPr lvl="0"/>
            <a:r>
              <a:rPr lang="it-IT" dirty="0" err="1" smtClean="0"/>
              <a:t>Insert</a:t>
            </a:r>
            <a:r>
              <a:rPr lang="it-IT" dirty="0" smtClean="0"/>
              <a:t> partner / </a:t>
            </a:r>
            <a:r>
              <a:rPr lang="it-IT" dirty="0" err="1" smtClean="0"/>
              <a:t>internal</a:t>
            </a:r>
            <a:r>
              <a:rPr lang="it-IT" dirty="0" smtClean="0"/>
              <a:t> logo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943600" y="3128021"/>
            <a:ext cx="2880000" cy="208800"/>
          </a:xfrm>
        </p:spPr>
        <p:txBody>
          <a:bodyPr anchor="t" anchorCtr="0"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 baseline="0"/>
            </a:lvl1pPr>
            <a:lvl2pPr marL="457200" indent="0" algn="r">
              <a:buFontTx/>
              <a:buNone/>
              <a:defRPr sz="1200"/>
            </a:lvl2pPr>
            <a:lvl3pPr marL="914400" indent="0" algn="r">
              <a:buFontTx/>
              <a:buNone/>
              <a:defRPr sz="1200"/>
            </a:lvl3pPr>
            <a:lvl4pPr marL="1371600" indent="0" algn="r">
              <a:buFontTx/>
              <a:buNone/>
              <a:defRPr sz="1200"/>
            </a:lvl4pPr>
            <a:lvl5pPr marL="1828800" indent="0" algn="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Insert legal entity - classification level</a:t>
            </a:r>
            <a:endParaRPr lang="it-IT" dirty="0"/>
          </a:p>
        </p:txBody>
      </p:sp>
      <p:pic>
        <p:nvPicPr>
          <p:cNvPr id="2" name="Immagine 1" descr="ZB UG 2D 12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800" y="4078800"/>
            <a:ext cx="4096649" cy="97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6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9460" y="248869"/>
            <a:ext cx="7671521" cy="23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add 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136140" y="512383"/>
            <a:ext cx="7670592" cy="206512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smtClean="0"/>
              <a:t>Subtitle</a:t>
            </a:r>
            <a:endParaRPr lang="en-GB" noProof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142085" y="4732786"/>
            <a:ext cx="7670592" cy="87995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buNone/>
              <a:defRPr sz="572" i="1">
                <a:solidFill>
                  <a:schemeClr val="tx1"/>
                </a:solidFill>
              </a:defRPr>
            </a:lvl1pPr>
          </a:lstStyle>
          <a:p>
            <a:pPr lvl="0"/>
            <a:r>
              <a:rPr lang="hr-HR" noProof="0" dirty="0" err="1" smtClean="0"/>
              <a:t>Footnote</a:t>
            </a:r>
            <a:endParaRPr lang="en-GB" noProof="0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270003" y="4736167"/>
            <a:ext cx="277226" cy="2632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15">
                <a:solidFill>
                  <a:srgbClr val="0092D1"/>
                </a:solidFill>
                <a:latin typeface="Arial"/>
              </a:defRPr>
            </a:lvl1pPr>
          </a:lstStyle>
          <a:p>
            <a:fld id="{9DEDD76A-7D96-6F4D-9EDC-9FC108E5A9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0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2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9144000" cy="2890362"/>
          </a:xfrm>
        </p:spPr>
        <p:txBody>
          <a:bodyPr anchor="ctr" anchorCtr="1"/>
          <a:lstStyle>
            <a:lvl1pPr>
              <a:defRPr/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13" name="Rettangolo 12"/>
          <p:cNvSpPr/>
          <p:nvPr userDrawn="1"/>
        </p:nvSpPr>
        <p:spPr bwMode="ltGray">
          <a:xfrm>
            <a:off x="0" y="2890363"/>
            <a:ext cx="9144000" cy="2268000"/>
          </a:xfrm>
          <a:prstGeom prst="rect">
            <a:avLst/>
          </a:prstGeom>
          <a:gradFill flip="none" rotWithShape="1">
            <a:gsLst>
              <a:gs pos="11000">
                <a:schemeClr val="bg1">
                  <a:alpha val="78000"/>
                </a:schemeClr>
              </a:gs>
              <a:gs pos="100000">
                <a:srgbClr val="2EAEDA">
                  <a:alpha val="78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221" tIns="38611" rIns="77221" bIns="3861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7221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niCredit"/>
              <a:ea typeface="UniCredit"/>
              <a:cs typeface="UniCredit"/>
            </a:endParaRPr>
          </a:p>
        </p:txBody>
      </p:sp>
      <p:sp>
        <p:nvSpPr>
          <p:cNvPr id="27" name="Segnaposto testo 2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999" y="2116800"/>
            <a:ext cx="8283325" cy="626333"/>
          </a:xfrm>
        </p:spPr>
        <p:txBody>
          <a:bodyPr anchor="b" anchorCtr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600" baseline="0"/>
            </a:lvl1pPr>
          </a:lstStyle>
          <a:p>
            <a:pPr lvl="0"/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endParaRPr lang="en-GB" dirty="0"/>
          </a:p>
        </p:txBody>
      </p:sp>
      <p:sp>
        <p:nvSpPr>
          <p:cNvPr id="31" name="Segnaposto testo 3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40000" y="670323"/>
            <a:ext cx="6663344" cy="727803"/>
          </a:xfrm>
        </p:spPr>
        <p:txBody>
          <a:bodyPr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600" b="1" i="0"/>
            </a:lvl1pPr>
            <a:lvl2pPr marL="457200" indent="0">
              <a:lnSpc>
                <a:spcPts val="3500"/>
              </a:lnSpc>
              <a:buFontTx/>
              <a:buNone/>
              <a:defRPr sz="3500" b="1" i="0"/>
            </a:lvl2pPr>
            <a:lvl3pPr marL="914400" indent="0">
              <a:lnSpc>
                <a:spcPts val="3500"/>
              </a:lnSpc>
              <a:buFontTx/>
              <a:buNone/>
              <a:defRPr sz="3500" b="1" i="0"/>
            </a:lvl3pPr>
            <a:lvl4pPr marL="1371600" indent="0">
              <a:lnSpc>
                <a:spcPts val="3500"/>
              </a:lnSpc>
              <a:buFontTx/>
              <a:buNone/>
              <a:defRPr sz="3500" b="1" i="0"/>
            </a:lvl4pPr>
            <a:lvl5pPr marL="1828800" indent="0">
              <a:lnSpc>
                <a:spcPts val="3500"/>
              </a:lnSpc>
              <a:buFontTx/>
              <a:buNone/>
              <a:defRPr sz="3500" b="1" i="0"/>
            </a:lvl5pPr>
          </a:lstStyle>
          <a:p>
            <a:pPr lvl="0"/>
            <a:r>
              <a:rPr lang="it-IT" dirty="0" err="1" smtClean="0"/>
              <a:t>Insert</a:t>
            </a:r>
            <a:r>
              <a:rPr lang="it-IT" dirty="0" smtClean="0"/>
              <a:t> title</a:t>
            </a:r>
            <a:endParaRPr lang="en-GB" dirty="0"/>
          </a:p>
        </p:txBody>
      </p:sp>
      <p:sp>
        <p:nvSpPr>
          <p:cNvPr id="12" name="Segnaposto contenuto 2"/>
          <p:cNvSpPr>
            <a:spLocks noGrp="1"/>
          </p:cNvSpPr>
          <p:nvPr>
            <p:ph sz="quarter" idx="20" hasCustomPrompt="1"/>
          </p:nvPr>
        </p:nvSpPr>
        <p:spPr bwMode="gray">
          <a:xfrm>
            <a:off x="540001" y="3747600"/>
            <a:ext cx="2880000" cy="97200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400" b="1"/>
            </a:lvl1pPr>
            <a:lvl2pPr marL="457200" indent="0">
              <a:buFontTx/>
              <a:buNone/>
              <a:defRPr sz="1400" b="1"/>
            </a:lvl2pPr>
            <a:lvl3pPr marL="914400" indent="0">
              <a:buFontTx/>
              <a:buNone/>
              <a:defRPr sz="1400" b="1"/>
            </a:lvl3pPr>
            <a:lvl4pPr marL="1371600" indent="0">
              <a:buFontTx/>
              <a:buNone/>
              <a:defRPr sz="1400" b="1"/>
            </a:lvl4pPr>
            <a:lvl5pPr marL="1828800" indent="0">
              <a:buFontTx/>
              <a:buNone/>
              <a:defRPr sz="1400" b="1"/>
            </a:lvl5pPr>
          </a:lstStyle>
          <a:p>
            <a:pPr lvl="0"/>
            <a:r>
              <a:rPr lang="it-IT" dirty="0" err="1" smtClean="0"/>
              <a:t>Insert</a:t>
            </a:r>
            <a:r>
              <a:rPr lang="it-IT" dirty="0" smtClean="0"/>
              <a:t> partner / </a:t>
            </a:r>
            <a:r>
              <a:rPr lang="it-IT" dirty="0" err="1" smtClean="0"/>
              <a:t>internal</a:t>
            </a:r>
            <a:r>
              <a:rPr lang="it-IT" dirty="0" smtClean="0"/>
              <a:t> logo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21" hasCustomPrompt="1"/>
          </p:nvPr>
        </p:nvSpPr>
        <p:spPr bwMode="gray">
          <a:xfrm>
            <a:off x="7855200" y="324000"/>
            <a:ext cx="972000" cy="10728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 algn="ctr">
              <a:buFontTx/>
              <a:buNone/>
              <a:defRPr sz="1400" b="1" baseline="0">
                <a:noFill/>
              </a:defRPr>
            </a:lvl1pPr>
            <a:lvl2pPr marL="457200" indent="0" algn="ctr">
              <a:buFontTx/>
              <a:buNone/>
              <a:defRPr sz="1400" b="1"/>
            </a:lvl2pPr>
            <a:lvl3pPr marL="914400" indent="0" algn="ctr">
              <a:buFontTx/>
              <a:buNone/>
              <a:defRPr sz="1400" b="1"/>
            </a:lvl3pPr>
            <a:lvl4pPr marL="1371600" indent="0" algn="ctr">
              <a:buFontTx/>
              <a:buNone/>
              <a:defRPr sz="1400" b="1"/>
            </a:lvl4pPr>
            <a:lvl5pPr marL="1828800" indent="0" algn="ctr">
              <a:buFontTx/>
              <a:buNone/>
              <a:defRPr sz="1400" b="1"/>
            </a:lvl5pPr>
          </a:lstStyle>
          <a:p>
            <a:pPr lvl="0"/>
            <a:r>
              <a:rPr lang="it-IT" dirty="0" smtClean="0"/>
              <a:t>Composite Logo</a:t>
            </a:r>
            <a:endParaRPr lang="it-IT" dirty="0"/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944025" y="3128400"/>
            <a:ext cx="2880000" cy="208800"/>
          </a:xfrm>
        </p:spPr>
        <p:txBody>
          <a:bodyPr anchor="t" anchorCtr="0"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 baseline="0"/>
            </a:lvl1pPr>
            <a:lvl2pPr marL="457200" indent="0" algn="r">
              <a:buFontTx/>
              <a:buNone/>
              <a:defRPr sz="1200"/>
            </a:lvl2pPr>
            <a:lvl3pPr marL="914400" indent="0" algn="r">
              <a:buFontTx/>
              <a:buNone/>
              <a:defRPr sz="1200"/>
            </a:lvl3pPr>
            <a:lvl4pPr marL="1371600" indent="0" algn="r">
              <a:buFontTx/>
              <a:buNone/>
              <a:defRPr sz="1200"/>
            </a:lvl4pPr>
            <a:lvl5pPr marL="1828800" indent="0" algn="r">
              <a:buFontTx/>
              <a:buNone/>
              <a:defRPr sz="1200"/>
            </a:lvl5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D0920"/>
              </a:buClr>
              <a:buSzTx/>
              <a:buFontTx/>
              <a:buNone/>
              <a:tabLst/>
              <a:defRPr/>
            </a:pPr>
            <a:r>
              <a:rPr lang="en-US" dirty="0" smtClean="0"/>
              <a:t>Insert legal entity - classification level</a:t>
            </a:r>
            <a:endParaRPr lang="it-IT" dirty="0"/>
          </a:p>
        </p:txBody>
      </p:sp>
      <p:sp>
        <p:nvSpPr>
          <p:cNvPr id="28" name="Segnaposto testo 26"/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3103200"/>
            <a:ext cx="5040000" cy="2088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1" i="0" baseline="0">
                <a:latin typeface="UniCredit"/>
              </a:defRPr>
            </a:lvl1pPr>
          </a:lstStyle>
          <a:p>
            <a:pPr lvl="0"/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name</a:t>
            </a:r>
            <a:r>
              <a:rPr lang="it-IT" dirty="0" smtClean="0"/>
              <a:t> and </a:t>
            </a:r>
            <a:r>
              <a:rPr lang="it-IT" dirty="0" err="1" smtClean="0"/>
              <a:t>function</a:t>
            </a:r>
            <a:endParaRPr lang="en-GB" dirty="0"/>
          </a:p>
        </p:txBody>
      </p:sp>
      <p:sp>
        <p:nvSpPr>
          <p:cNvPr id="14" name="Segnaposto testo 26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1" y="3396696"/>
            <a:ext cx="5039999" cy="2088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i="0" baseline="0">
                <a:latin typeface="UniCredit"/>
              </a:defRPr>
            </a:lvl1pPr>
          </a:lstStyle>
          <a:p>
            <a:pPr lvl="0"/>
            <a:r>
              <a:rPr lang="it-IT" dirty="0" err="1" smtClean="0"/>
              <a:t>Insert</a:t>
            </a:r>
            <a:r>
              <a:rPr lang="it-IT" dirty="0" smtClean="0"/>
              <a:t> city and date</a:t>
            </a:r>
            <a:endParaRPr lang="en-GB" dirty="0"/>
          </a:p>
        </p:txBody>
      </p:sp>
      <p:pic>
        <p:nvPicPr>
          <p:cNvPr id="17" name="Immagine 16" descr="ZB UG 2D 12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800" y="4078800"/>
            <a:ext cx="4096649" cy="97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04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 hasCustomPrompt="1"/>
          </p:nvPr>
        </p:nvSpPr>
        <p:spPr>
          <a:xfrm>
            <a:off x="269999" y="0"/>
            <a:ext cx="8680325" cy="720000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agenda</a:t>
            </a:r>
            <a:endParaRPr lang="en-GB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270000" y="4736167"/>
            <a:ext cx="277226" cy="2632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0092D1"/>
                </a:solidFill>
                <a:latin typeface="UniCredit"/>
              </a:defRPr>
            </a:lvl1pPr>
          </a:lstStyle>
          <a:p>
            <a:fld id="{9DEDD76A-7D96-6F4D-9EDC-9FC108E5A9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628955" y="4924800"/>
            <a:ext cx="1897955" cy="153888"/>
          </a:xfrm>
        </p:spPr>
        <p:txBody>
          <a:bodyPr wrap="none" anchor="t" anchorCtr="0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/>
            </a:lvl1pPr>
            <a:lvl2pPr marL="457200" indent="0" algn="r">
              <a:buFontTx/>
              <a:buNone/>
              <a:defRPr sz="1200"/>
            </a:lvl2pPr>
            <a:lvl3pPr marL="914400" indent="0" algn="r">
              <a:buFontTx/>
              <a:buNone/>
              <a:defRPr sz="1200"/>
            </a:lvl3pPr>
            <a:lvl4pPr marL="1371600" indent="0" algn="r">
              <a:buFontTx/>
              <a:buNone/>
              <a:defRPr sz="1200"/>
            </a:lvl4pPr>
            <a:lvl5pPr marL="1828800" indent="0" algn="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Insert legal entity - classification level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22" hasCustomPrompt="1"/>
          </p:nvPr>
        </p:nvSpPr>
        <p:spPr>
          <a:xfrm>
            <a:off x="269875" y="946800"/>
            <a:ext cx="8683200" cy="3312000"/>
          </a:xfrm>
        </p:spPr>
        <p:txBody>
          <a:bodyPr anchor="ctr" anchorCtr="0">
            <a:normAutofit/>
          </a:bodyPr>
          <a:lstStyle>
            <a:lvl1pPr marL="265113" indent="-265113"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Chapter Title A</a:t>
            </a:r>
          </a:p>
          <a:p>
            <a:pPr lvl="1"/>
            <a:r>
              <a:rPr lang="en-US" dirty="0" smtClean="0"/>
              <a:t>Chapter Section Title A1</a:t>
            </a:r>
          </a:p>
          <a:p>
            <a:pPr lvl="2"/>
            <a:r>
              <a:rPr lang="en-US" dirty="0" smtClean="0"/>
              <a:t>Chapter Section Title A1a1</a:t>
            </a:r>
          </a:p>
          <a:p>
            <a:pPr lvl="3"/>
            <a:r>
              <a:rPr lang="en-US" dirty="0" smtClean="0"/>
              <a:t>Chapter Section Title A1a1</a:t>
            </a:r>
          </a:p>
          <a:p>
            <a:pPr lvl="1"/>
            <a:r>
              <a:rPr lang="en-US" dirty="0" smtClean="0"/>
              <a:t>Chapter Section Title A2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Chapter Title B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Chapter Title C</a:t>
            </a:r>
          </a:p>
        </p:txBody>
      </p:sp>
    </p:spTree>
    <p:extLst>
      <p:ext uri="{BB962C8B-B14F-4D97-AF65-F5344CB8AC3E}">
        <p14:creationId xmlns:p14="http://schemas.microsoft.com/office/powerpoint/2010/main" val="84404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618442" y="4535196"/>
            <a:ext cx="7788959" cy="360000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1pPr>
            <a:lvl2pPr marL="321755" indent="0">
              <a:buFontTx/>
              <a:buNone/>
              <a:defRPr/>
            </a:lvl2pPr>
            <a:lvl3pPr marL="644849" indent="0">
              <a:buFontTx/>
              <a:buNone/>
              <a:defRPr/>
            </a:lvl3pPr>
            <a:lvl4pPr marL="967945" indent="0">
              <a:buFontTx/>
              <a:buNone/>
              <a:defRPr/>
            </a:lvl4pPr>
            <a:lvl5pPr marL="1285677" indent="0">
              <a:buFontTx/>
              <a:buNone/>
              <a:defRPr/>
            </a:lvl5pPr>
          </a:lstStyle>
          <a:p>
            <a:pPr lvl="0"/>
            <a:r>
              <a:rPr lang="it-IT" dirty="0" err="1" smtClean="0"/>
              <a:t>Insert</a:t>
            </a:r>
            <a:r>
              <a:rPr lang="it-IT" dirty="0" smtClean="0"/>
              <a:t> note</a:t>
            </a:r>
            <a:endParaRPr lang="it-IT" dirty="0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14" hasCustomPrompt="1"/>
          </p:nvPr>
        </p:nvSpPr>
        <p:spPr>
          <a:xfrm>
            <a:off x="270000" y="945000"/>
            <a:ext cx="8680324" cy="3312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 err="1" smtClean="0"/>
              <a:t>Insert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2° level</a:t>
            </a:r>
          </a:p>
          <a:p>
            <a:pPr lvl="2"/>
            <a:r>
              <a:rPr lang="it-IT" dirty="0" smtClean="0"/>
              <a:t>3° level</a:t>
            </a:r>
          </a:p>
          <a:p>
            <a:pPr lvl="3"/>
            <a:r>
              <a:rPr lang="it-IT" dirty="0" smtClean="0"/>
              <a:t>4° level</a:t>
            </a:r>
          </a:p>
          <a:p>
            <a:pPr lvl="4"/>
            <a:r>
              <a:rPr lang="it-IT" dirty="0" smtClean="0"/>
              <a:t>5° level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270000" y="4736167"/>
            <a:ext cx="277226" cy="2632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0092D1"/>
                </a:solidFill>
                <a:latin typeface="UniCredit"/>
              </a:defRPr>
            </a:lvl1pPr>
          </a:lstStyle>
          <a:p>
            <a:fld id="{9DEDD76A-7D96-6F4D-9EDC-9FC108E5A9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269999" y="0"/>
            <a:ext cx="8680325" cy="72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title</a:t>
            </a:r>
            <a:endParaRPr lang="en-GB" dirty="0"/>
          </a:p>
        </p:txBody>
      </p:sp>
      <p:sp>
        <p:nvSpPr>
          <p:cNvPr id="8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628800" y="4924800"/>
            <a:ext cx="1897955" cy="153888"/>
          </a:xfrm>
        </p:spPr>
        <p:txBody>
          <a:bodyPr wrap="none" anchor="t" anchorCtr="0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/>
            </a:lvl1pPr>
            <a:lvl2pPr marL="457200" indent="0" algn="r">
              <a:buFontTx/>
              <a:buNone/>
              <a:defRPr sz="1200"/>
            </a:lvl2pPr>
            <a:lvl3pPr marL="914400" indent="0" algn="r">
              <a:buFontTx/>
              <a:buNone/>
              <a:defRPr sz="1200"/>
            </a:lvl3pPr>
            <a:lvl4pPr marL="1371600" indent="0" algn="r">
              <a:buFontTx/>
              <a:buNone/>
              <a:defRPr sz="1200"/>
            </a:lvl4pPr>
            <a:lvl5pPr marL="1828800" indent="0" algn="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Insert legal entity - classification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119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69999" y="0"/>
            <a:ext cx="8680325" cy="72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title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270000" y="945000"/>
            <a:ext cx="4176000" cy="331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err="1" smtClean="0"/>
              <a:t>Insert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2° level</a:t>
            </a:r>
          </a:p>
          <a:p>
            <a:pPr lvl="2"/>
            <a:r>
              <a:rPr lang="it-IT" dirty="0" smtClean="0"/>
              <a:t>3° level</a:t>
            </a:r>
          </a:p>
          <a:p>
            <a:pPr lvl="3"/>
            <a:r>
              <a:rPr lang="it-IT" dirty="0" smtClean="0"/>
              <a:t>4° level</a:t>
            </a:r>
          </a:p>
          <a:p>
            <a:pPr lvl="4"/>
            <a:r>
              <a:rPr lang="it-IT" dirty="0" smtClean="0"/>
              <a:t>5° level </a:t>
            </a:r>
            <a:endParaRPr lang="en-GB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778574" y="945000"/>
            <a:ext cx="4176000" cy="331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err="1" smtClean="0"/>
              <a:t>Insert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2° level</a:t>
            </a:r>
          </a:p>
          <a:p>
            <a:pPr lvl="2"/>
            <a:r>
              <a:rPr lang="it-IT" dirty="0" smtClean="0"/>
              <a:t>3° level</a:t>
            </a:r>
          </a:p>
          <a:p>
            <a:pPr lvl="3"/>
            <a:r>
              <a:rPr lang="it-IT" dirty="0" smtClean="0"/>
              <a:t>4° level</a:t>
            </a:r>
          </a:p>
          <a:p>
            <a:pPr lvl="4"/>
            <a:r>
              <a:rPr lang="it-IT" dirty="0" smtClean="0"/>
              <a:t>5° level </a:t>
            </a:r>
            <a:endParaRPr lang="en-GB" dirty="0"/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618442" y="4536000"/>
            <a:ext cx="7788959" cy="360000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1pPr>
            <a:lvl2pPr marL="321755" indent="0">
              <a:buFontTx/>
              <a:buNone/>
              <a:defRPr/>
            </a:lvl2pPr>
            <a:lvl3pPr marL="644849" indent="0">
              <a:buFontTx/>
              <a:buNone/>
              <a:defRPr/>
            </a:lvl3pPr>
            <a:lvl4pPr marL="967945" indent="0">
              <a:buFontTx/>
              <a:buNone/>
              <a:defRPr/>
            </a:lvl4pPr>
            <a:lvl5pPr marL="1285677" indent="0">
              <a:buFontTx/>
              <a:buNone/>
              <a:defRPr/>
            </a:lvl5pPr>
          </a:lstStyle>
          <a:p>
            <a:pPr lvl="0"/>
            <a:r>
              <a:rPr lang="it-IT" dirty="0" err="1" smtClean="0"/>
              <a:t>Insert</a:t>
            </a:r>
            <a:r>
              <a:rPr lang="it-IT" dirty="0" smtClean="0"/>
              <a:t> note</a:t>
            </a:r>
            <a:endParaRPr lang="it-IT" dirty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270000" y="4736167"/>
            <a:ext cx="277226" cy="2632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0092D1"/>
                </a:solidFill>
                <a:latin typeface="UniCredit"/>
              </a:defRPr>
            </a:lvl1pPr>
          </a:lstStyle>
          <a:p>
            <a:fld id="{9DEDD76A-7D96-6F4D-9EDC-9FC108E5A9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628800" y="4924800"/>
            <a:ext cx="1897955" cy="153888"/>
          </a:xfrm>
        </p:spPr>
        <p:txBody>
          <a:bodyPr wrap="none" anchor="t" anchorCtr="0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/>
            </a:lvl1pPr>
            <a:lvl2pPr marL="457200" indent="0" algn="r">
              <a:buFontTx/>
              <a:buNone/>
              <a:defRPr sz="1200"/>
            </a:lvl2pPr>
            <a:lvl3pPr marL="914400" indent="0" algn="r">
              <a:buFontTx/>
              <a:buNone/>
              <a:defRPr sz="1200"/>
            </a:lvl3pPr>
            <a:lvl4pPr marL="1371600" indent="0" algn="r">
              <a:buFontTx/>
              <a:buNone/>
              <a:defRPr sz="1200"/>
            </a:lvl4pPr>
            <a:lvl5pPr marL="1828800" indent="0" algn="r">
              <a:buFontTx/>
              <a:buNone/>
              <a:defRPr sz="12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D0920"/>
              </a:buClr>
              <a:buSzTx/>
              <a:buFontTx/>
              <a:buNone/>
              <a:tabLst/>
              <a:defRPr/>
            </a:pPr>
            <a:r>
              <a:rPr lang="en-US" dirty="0" smtClean="0"/>
              <a:t>Insert legal entity - classification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403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 Half Picture Hal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730800"/>
            <a:ext cx="5791200" cy="4423500"/>
          </a:xfrm>
        </p:spPr>
        <p:txBody>
          <a:bodyPr anchor="ctr" anchorCtr="1"/>
          <a:lstStyle>
            <a:lvl1pPr>
              <a:defRPr/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69999" y="0"/>
            <a:ext cx="8680325" cy="720000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title</a:t>
            </a:r>
            <a:endParaRPr lang="en-GB" dirty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270000" y="4736167"/>
            <a:ext cx="277226" cy="2632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0092D1"/>
                </a:solidFill>
                <a:latin typeface="UniCredit"/>
              </a:defRPr>
            </a:lvl1pPr>
          </a:lstStyle>
          <a:p>
            <a:fld id="{9DEDD76A-7D96-6F4D-9EDC-9FC108E5A9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egnaposto testo 8"/>
          <p:cNvSpPr>
            <a:spLocks noGrp="1"/>
          </p:cNvSpPr>
          <p:nvPr>
            <p:ph type="body" sz="quarter" idx="14" hasCustomPrompt="1"/>
          </p:nvPr>
        </p:nvSpPr>
        <p:spPr>
          <a:xfrm>
            <a:off x="5981699" y="945000"/>
            <a:ext cx="2968625" cy="3528000"/>
          </a:xfrm>
        </p:spPr>
        <p:txBody>
          <a:bodyPr anchor="ctr" anchorCtr="0"/>
          <a:lstStyle/>
          <a:p>
            <a:pPr lvl="0"/>
            <a:r>
              <a:rPr lang="it-IT" dirty="0" err="1" smtClean="0"/>
              <a:t>Insert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2° level</a:t>
            </a:r>
          </a:p>
          <a:p>
            <a:pPr lvl="2"/>
            <a:r>
              <a:rPr lang="it-IT" dirty="0" smtClean="0"/>
              <a:t>3° level</a:t>
            </a:r>
          </a:p>
          <a:p>
            <a:pPr lvl="3"/>
            <a:r>
              <a:rPr lang="it-IT" dirty="0" smtClean="0"/>
              <a:t>4° level</a:t>
            </a:r>
          </a:p>
          <a:p>
            <a:pPr lvl="4"/>
            <a:r>
              <a:rPr lang="it-IT" dirty="0" smtClean="0"/>
              <a:t>5° level </a:t>
            </a:r>
            <a:endParaRPr lang="en-GB" dirty="0"/>
          </a:p>
        </p:txBody>
      </p:sp>
      <p:sp>
        <p:nvSpPr>
          <p:cNvPr id="7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628800" y="4924800"/>
            <a:ext cx="1897955" cy="153888"/>
          </a:xfrm>
        </p:spPr>
        <p:txBody>
          <a:bodyPr wrap="none" anchor="t" anchorCtr="0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/>
            </a:lvl1pPr>
            <a:lvl2pPr marL="457200" indent="0" algn="r">
              <a:buFontTx/>
              <a:buNone/>
              <a:defRPr sz="1200"/>
            </a:lvl2pPr>
            <a:lvl3pPr marL="914400" indent="0" algn="r">
              <a:buFontTx/>
              <a:buNone/>
              <a:defRPr sz="1200"/>
            </a:lvl3pPr>
            <a:lvl4pPr marL="1371600" indent="0" algn="r">
              <a:buFontTx/>
              <a:buNone/>
              <a:defRPr sz="1200"/>
            </a:lvl4pPr>
            <a:lvl5pPr marL="1828800" indent="0" algn="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Insert legal entity - classification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9424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Slide Picture Onl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30800"/>
            <a:ext cx="9144000" cy="4423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0" y="720000"/>
            <a:ext cx="9144000" cy="0"/>
          </a:xfrm>
          <a:prstGeom prst="line">
            <a:avLst/>
          </a:prstGeom>
          <a:noFill/>
          <a:ln w="19050">
            <a:solidFill>
              <a:srgbClr val="2EAEDA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it-IT" dirty="0">
              <a:latin typeface="UniCredit"/>
              <a:ea typeface="UniCredit"/>
              <a:cs typeface="UniCredit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 hasCustomPrompt="1"/>
          </p:nvPr>
        </p:nvSpPr>
        <p:spPr>
          <a:xfrm>
            <a:off x="269999" y="0"/>
            <a:ext cx="8680325" cy="720000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title</a:t>
            </a:r>
            <a:endParaRPr lang="en-GB" dirty="0"/>
          </a:p>
        </p:txBody>
      </p:sp>
      <p:sp>
        <p:nvSpPr>
          <p:cNvPr id="7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628800" y="4924800"/>
            <a:ext cx="1897955" cy="153888"/>
          </a:xfrm>
        </p:spPr>
        <p:txBody>
          <a:bodyPr wrap="none" anchor="t" anchorCtr="0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/>
            </a:lvl1pPr>
            <a:lvl2pPr marL="457200" indent="0" algn="r">
              <a:buFontTx/>
              <a:buNone/>
              <a:defRPr sz="1200"/>
            </a:lvl2pPr>
            <a:lvl3pPr marL="914400" indent="0" algn="r">
              <a:buFontTx/>
              <a:buNone/>
              <a:defRPr sz="1200"/>
            </a:lvl3pPr>
            <a:lvl4pPr marL="1371600" indent="0" algn="r">
              <a:buFontTx/>
              <a:buNone/>
              <a:defRPr sz="1200"/>
            </a:lvl4pPr>
            <a:lvl5pPr marL="1828800" indent="0" algn="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Insert legal entity - classification level</a:t>
            </a:r>
            <a:endParaRPr lang="it-IT" dirty="0"/>
          </a:p>
        </p:txBody>
      </p:sp>
      <p:sp>
        <p:nvSpPr>
          <p:cNvPr id="8" name="Segnaposto contenuto 2"/>
          <p:cNvSpPr>
            <a:spLocks noGrp="1"/>
          </p:cNvSpPr>
          <p:nvPr>
            <p:ph sz="quarter" idx="11" hasCustomPrompt="1"/>
          </p:nvPr>
        </p:nvSpPr>
        <p:spPr bwMode="gray">
          <a:xfrm>
            <a:off x="8593200" y="4604400"/>
            <a:ext cx="360000" cy="360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400" b="1">
                <a:noFill/>
              </a:defRPr>
            </a:lvl1pPr>
            <a:lvl2pPr marL="457200" indent="0">
              <a:buFontTx/>
              <a:buNone/>
              <a:defRPr sz="1400" b="1"/>
            </a:lvl2pPr>
            <a:lvl3pPr marL="914400" indent="0">
              <a:buFontTx/>
              <a:buNone/>
              <a:defRPr sz="1400" b="1"/>
            </a:lvl3pPr>
            <a:lvl4pPr marL="1371600" indent="0">
              <a:buFontTx/>
              <a:buNone/>
              <a:defRPr sz="1400" b="1"/>
            </a:lvl4pPr>
            <a:lvl5pPr marL="1828800" indent="0">
              <a:buFontTx/>
              <a:buNone/>
              <a:defRPr sz="1400" b="1"/>
            </a:lvl5pPr>
          </a:lstStyle>
          <a:p>
            <a:pPr lvl="0"/>
            <a:r>
              <a:rPr lang="it-IT" dirty="0" smtClean="0"/>
              <a:t>Sphere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1317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Slide Picture Onl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7" name="Titolo 1"/>
          <p:cNvSpPr>
            <a:spLocks noGrp="1"/>
          </p:cNvSpPr>
          <p:nvPr>
            <p:ph type="title" hasCustomPrompt="1"/>
          </p:nvPr>
        </p:nvSpPr>
        <p:spPr bwMode="gray">
          <a:xfrm>
            <a:off x="1080000" y="621804"/>
            <a:ext cx="3896242" cy="1102908"/>
          </a:xfrm>
        </p:spPr>
        <p:txBody>
          <a:bodyPr anchor="t" anchorCtr="0"/>
          <a:lstStyle>
            <a:lvl1pPr>
              <a:lnSpc>
                <a:spcPts val="32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9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628800" y="4924800"/>
            <a:ext cx="1897955" cy="153888"/>
          </a:xfrm>
        </p:spPr>
        <p:txBody>
          <a:bodyPr wrap="none" anchor="t" anchorCtr="0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/>
            </a:lvl1pPr>
            <a:lvl2pPr marL="457200" indent="0" algn="r">
              <a:buFontTx/>
              <a:buNone/>
              <a:defRPr sz="1200"/>
            </a:lvl2pPr>
            <a:lvl3pPr marL="914400" indent="0" algn="r">
              <a:buFontTx/>
              <a:buNone/>
              <a:defRPr sz="1200"/>
            </a:lvl3pPr>
            <a:lvl4pPr marL="1371600" indent="0" algn="r">
              <a:buFontTx/>
              <a:buNone/>
              <a:defRPr sz="1200"/>
            </a:lvl4pPr>
            <a:lvl5pPr marL="1828800" indent="0" algn="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Insert legal entity - classification level</a:t>
            </a:r>
            <a:endParaRPr lang="it-IT" dirty="0"/>
          </a:p>
        </p:txBody>
      </p:sp>
      <p:sp>
        <p:nvSpPr>
          <p:cNvPr id="10" name="Segnaposto contenuto 2"/>
          <p:cNvSpPr>
            <a:spLocks noGrp="1"/>
          </p:cNvSpPr>
          <p:nvPr>
            <p:ph sz="quarter" idx="11" hasCustomPrompt="1"/>
          </p:nvPr>
        </p:nvSpPr>
        <p:spPr bwMode="gray">
          <a:xfrm>
            <a:off x="8593200" y="4604400"/>
            <a:ext cx="360000" cy="360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400" b="1">
                <a:noFill/>
              </a:defRPr>
            </a:lvl1pPr>
            <a:lvl2pPr marL="457200" indent="0">
              <a:buFontTx/>
              <a:buNone/>
              <a:defRPr sz="1400" b="1"/>
            </a:lvl2pPr>
            <a:lvl3pPr marL="914400" indent="0">
              <a:buFontTx/>
              <a:buNone/>
              <a:defRPr sz="1400" b="1"/>
            </a:lvl3pPr>
            <a:lvl4pPr marL="1371600" indent="0">
              <a:buFontTx/>
              <a:buNone/>
              <a:defRPr sz="1400" b="1"/>
            </a:lvl4pPr>
            <a:lvl5pPr marL="1828800" indent="0">
              <a:buFontTx/>
              <a:buNone/>
              <a:defRPr sz="1400" b="1"/>
            </a:lvl5pPr>
          </a:lstStyle>
          <a:p>
            <a:pPr lvl="0"/>
            <a:r>
              <a:rPr lang="it-IT" dirty="0" smtClean="0"/>
              <a:t>Sphere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087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Slide Picture Only 3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8952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10" name="Rettangolo 9"/>
          <p:cNvSpPr/>
          <p:nvPr userDrawn="1"/>
        </p:nvSpPr>
        <p:spPr bwMode="gray">
          <a:xfrm>
            <a:off x="3" y="3889887"/>
            <a:ext cx="9145421" cy="1260000"/>
          </a:xfrm>
          <a:prstGeom prst="rect">
            <a:avLst/>
          </a:prstGeom>
          <a:gradFill flip="none" rotWithShape="1">
            <a:gsLst>
              <a:gs pos="11000">
                <a:schemeClr val="bg1">
                  <a:alpha val="78000"/>
                </a:schemeClr>
              </a:gs>
              <a:gs pos="100000">
                <a:srgbClr val="2EAEDA">
                  <a:alpha val="78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7221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niCredit"/>
              <a:ea typeface="UniCredit"/>
              <a:cs typeface="UniCredit"/>
            </a:endParaRPr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540000" y="4168800"/>
            <a:ext cx="7779600" cy="734138"/>
          </a:xfrm>
        </p:spPr>
        <p:txBody>
          <a:bodyPr anchor="ctr" anchorCtr="0"/>
          <a:lstStyle>
            <a:lvl1pPr>
              <a:lnSpc>
                <a:spcPts val="3200"/>
              </a:lnSpc>
              <a:defRPr sz="3600" baseline="0"/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6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628800" y="4924800"/>
            <a:ext cx="1897955" cy="153888"/>
          </a:xfrm>
        </p:spPr>
        <p:txBody>
          <a:bodyPr wrap="none" anchor="t" anchorCtr="0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/>
            </a:lvl1pPr>
            <a:lvl2pPr marL="457200" indent="0" algn="r">
              <a:buFontTx/>
              <a:buNone/>
              <a:defRPr sz="1200"/>
            </a:lvl2pPr>
            <a:lvl3pPr marL="914400" indent="0" algn="r">
              <a:buFontTx/>
              <a:buNone/>
              <a:defRPr sz="1200"/>
            </a:lvl3pPr>
            <a:lvl4pPr marL="1371600" indent="0" algn="r">
              <a:buFontTx/>
              <a:buNone/>
              <a:defRPr sz="1200"/>
            </a:lvl4pPr>
            <a:lvl5pPr marL="1828800" indent="0" algn="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Insert legal entity - classification level</a:t>
            </a:r>
            <a:endParaRPr lang="it-IT" dirty="0"/>
          </a:p>
        </p:txBody>
      </p:sp>
      <p:pic>
        <p:nvPicPr>
          <p:cNvPr id="7" name="Immagine 6" descr="sfere 2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3200" y="4603824"/>
            <a:ext cx="359676" cy="3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59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69999" y="0"/>
            <a:ext cx="8680325" cy="7200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it-IT" dirty="0" err="1" smtClean="0"/>
              <a:t>Insert</a:t>
            </a:r>
            <a:r>
              <a:rPr lang="it-IT" dirty="0" smtClean="0"/>
              <a:t> title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70000" y="945000"/>
            <a:ext cx="8680324" cy="331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 err="1" smtClean="0"/>
              <a:t>Insert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2° level</a:t>
            </a:r>
          </a:p>
          <a:p>
            <a:pPr lvl="2"/>
            <a:r>
              <a:rPr lang="it-IT" dirty="0" smtClean="0"/>
              <a:t>3° level</a:t>
            </a:r>
          </a:p>
          <a:p>
            <a:pPr lvl="3"/>
            <a:r>
              <a:rPr lang="it-IT" dirty="0" smtClean="0"/>
              <a:t>4° level</a:t>
            </a:r>
          </a:p>
          <a:p>
            <a:pPr lvl="4"/>
            <a:r>
              <a:rPr lang="it-IT" dirty="0" smtClean="0"/>
              <a:t>5° level</a:t>
            </a:r>
            <a:endParaRPr lang="en-GB" dirty="0"/>
          </a:p>
        </p:txBody>
      </p:sp>
      <p:sp>
        <p:nvSpPr>
          <p:cNvPr id="7" name="Line 9"/>
          <p:cNvSpPr>
            <a:spLocks noChangeShapeType="1"/>
          </p:cNvSpPr>
          <p:nvPr userDrawn="1"/>
        </p:nvSpPr>
        <p:spPr bwMode="auto">
          <a:xfrm>
            <a:off x="0" y="720000"/>
            <a:ext cx="9144000" cy="0"/>
          </a:xfrm>
          <a:prstGeom prst="line">
            <a:avLst/>
          </a:prstGeom>
          <a:noFill/>
          <a:ln w="19050">
            <a:solidFill>
              <a:srgbClr val="00AFD0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it-IT" dirty="0">
              <a:latin typeface="UniCredit"/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270000" y="4736167"/>
            <a:ext cx="277226" cy="2632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0092D1"/>
                </a:solidFill>
                <a:latin typeface="UniCredit"/>
              </a:defRPr>
            </a:lvl1pPr>
          </a:lstStyle>
          <a:p>
            <a:fld id="{9DEDD76A-7D96-6F4D-9EDC-9FC108E5A9F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Immagine 3" descr="sfere 2D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3200" y="4603824"/>
            <a:ext cx="359676" cy="3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2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51" r:id="rId3"/>
    <p:sldLayoutId id="2147483652" r:id="rId4"/>
    <p:sldLayoutId id="2147483653" r:id="rId5"/>
    <p:sldLayoutId id="2147483664" r:id="rId6"/>
    <p:sldLayoutId id="2147483656" r:id="rId7"/>
    <p:sldLayoutId id="2147483655" r:id="rId8"/>
    <p:sldLayoutId id="2147483657" r:id="rId9"/>
    <p:sldLayoutId id="214748366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24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UniCredit"/>
          <a:ea typeface="+mj-ea"/>
          <a:cs typeface="UniCredit"/>
        </a:defRPr>
      </a:lvl1pPr>
    </p:titleStyle>
    <p:bodyStyle>
      <a:lvl1pPr marL="176213" indent="-176213" algn="l" defTabSz="457200" rtl="0" eaLnBrk="1" latinLnBrk="0" hangingPunct="1">
        <a:spcBef>
          <a:spcPct val="20000"/>
        </a:spcBef>
        <a:buClr>
          <a:srgbClr val="E1061C"/>
        </a:buClr>
        <a:buFont typeface="Arial"/>
        <a:buChar char="•"/>
        <a:defRPr sz="1600" kern="1200">
          <a:solidFill>
            <a:schemeClr val="tx1"/>
          </a:solidFill>
          <a:latin typeface="UniCredi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E1061C"/>
        </a:buClr>
        <a:buFont typeface="Arial"/>
        <a:buChar char="•"/>
        <a:defRPr sz="1600" kern="1200">
          <a:solidFill>
            <a:schemeClr val="tx1"/>
          </a:solidFill>
          <a:latin typeface="UniCredit"/>
          <a:ea typeface="+mn-ea"/>
          <a:cs typeface="+mn-cs"/>
        </a:defRPr>
      </a:lvl2pPr>
      <a:lvl3pPr marL="1079500" indent="-165100" algn="l" defTabSz="457200" rtl="0" eaLnBrk="1" latinLnBrk="0" hangingPunct="1">
        <a:spcBef>
          <a:spcPct val="20000"/>
        </a:spcBef>
        <a:buClr>
          <a:srgbClr val="E1061C"/>
        </a:buClr>
        <a:buFont typeface="Arial"/>
        <a:buChar char="•"/>
        <a:defRPr sz="1600" kern="1200">
          <a:solidFill>
            <a:schemeClr val="tx1"/>
          </a:solidFill>
          <a:latin typeface="UniCredit"/>
          <a:ea typeface="+mn-ea"/>
          <a:cs typeface="+mn-cs"/>
        </a:defRPr>
      </a:lvl3pPr>
      <a:lvl4pPr marL="1522413" indent="-150813" algn="l" defTabSz="457200" rtl="0" eaLnBrk="1" latinLnBrk="0" hangingPunct="1">
        <a:spcBef>
          <a:spcPct val="20000"/>
        </a:spcBef>
        <a:buClr>
          <a:srgbClr val="E1061C"/>
        </a:buClr>
        <a:buFont typeface="Arial"/>
        <a:buChar char="•"/>
        <a:defRPr sz="1600" kern="1200">
          <a:solidFill>
            <a:schemeClr val="tx1"/>
          </a:solidFill>
          <a:latin typeface="UniCredit"/>
          <a:ea typeface="+mn-ea"/>
          <a:cs typeface="+mn-cs"/>
        </a:defRPr>
      </a:lvl4pPr>
      <a:lvl5pPr marL="1973263" indent="-144463" algn="l" defTabSz="457200" rtl="0" eaLnBrk="1" latinLnBrk="0" hangingPunct="1">
        <a:spcBef>
          <a:spcPct val="20000"/>
        </a:spcBef>
        <a:buClr>
          <a:srgbClr val="E1061C"/>
        </a:buClr>
        <a:buFont typeface="Arial"/>
        <a:buChar char="•"/>
        <a:defRPr sz="1600" kern="1200">
          <a:solidFill>
            <a:schemeClr val="tx1"/>
          </a:solidFill>
          <a:latin typeface="UniCredi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chart" Target="../charts/chart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chart" Target="../charts/chart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2917371"/>
          </a:xfrm>
          <a:prstGeom prst="rect">
            <a:avLst/>
          </a:prstGeom>
        </p:spPr>
      </p:pic>
      <p:sp>
        <p:nvSpPr>
          <p:cNvPr id="4" name="Segnaposto testo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r-HR" dirty="0" smtClean="0">
                <a:cs typeface="UniCredit"/>
              </a:rPr>
              <a:t>Rijeka, listopad-prosinac </a:t>
            </a:r>
            <a:r>
              <a:rPr lang="ta-IN" dirty="0" smtClean="0">
                <a:cs typeface="UniCredit"/>
              </a:rPr>
              <a:t>201</a:t>
            </a:r>
            <a:r>
              <a:rPr lang="hr-HR" dirty="0" smtClean="0">
                <a:cs typeface="UniCredit"/>
              </a:rPr>
              <a:t>7.</a:t>
            </a:r>
            <a:endParaRPr lang="en-US" dirty="0">
              <a:cs typeface="UniCredit"/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ta-IN" dirty="0" smtClean="0">
                <a:cs typeface="UniCredit"/>
              </a:rPr>
              <a:t>Zagrebačka banka</a:t>
            </a:r>
            <a:endParaRPr lang="en-US" dirty="0">
              <a:cs typeface="UniCredit"/>
            </a:endParaRPr>
          </a:p>
        </p:txBody>
      </p:sp>
      <p:sp>
        <p:nvSpPr>
          <p:cNvPr id="7" name="Segnaposto testo 2"/>
          <p:cNvSpPr>
            <a:spLocks noGrp="1"/>
          </p:cNvSpPr>
          <p:nvPr>
            <p:ph sz="quarter" idx="20"/>
          </p:nvPr>
        </p:nvSpPr>
        <p:spPr>
          <a:xfrm>
            <a:off x="539750" y="3746500"/>
            <a:ext cx="2879725" cy="973138"/>
          </a:xfrm>
        </p:spPr>
        <p:txBody>
          <a:bodyPr/>
          <a:lstStyle/>
          <a:p>
            <a:r>
              <a:rPr lang="hr-HR" dirty="0" smtClean="0"/>
              <a:t>Zaklada Sveučilišta u Rijeci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0324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en-GB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EDD76A-7D96-6F4D-9EDC-9FC108E5A9F9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r-HR" b="1" dirty="0" smtClean="0">
                <a:cs typeface="UniCredit"/>
              </a:rPr>
              <a:t>Grupa </a:t>
            </a:r>
            <a:r>
              <a:rPr lang="ta-IN" b="1" dirty="0" smtClean="0">
                <a:cs typeface="UniCredit"/>
              </a:rPr>
              <a:t>UniCredit </a:t>
            </a:r>
            <a:r>
              <a:rPr lang="hr-HR" b="1" dirty="0" smtClean="0">
                <a:cs typeface="UniCredit"/>
              </a:rPr>
              <a:t>i Zagrebačka banka</a:t>
            </a:r>
          </a:p>
          <a:p>
            <a:r>
              <a:rPr lang="hr-HR" dirty="0" smtClean="0">
                <a:cs typeface="UniCredit"/>
              </a:rPr>
              <a:t>Realizator 2017</a:t>
            </a:r>
            <a:endParaRPr lang="ta-IN" dirty="0" smtClean="0">
              <a:cs typeface="UniCredit"/>
            </a:endParaRPr>
          </a:p>
          <a:p>
            <a:endParaRPr lang="en-US" dirty="0" smtClean="0">
              <a:cs typeface="UniCredit"/>
            </a:endParaRPr>
          </a:p>
        </p:txBody>
      </p:sp>
      <p:sp>
        <p:nvSpPr>
          <p:cNvPr id="9" name="Ovale 8"/>
          <p:cNvSpPr>
            <a:spLocks/>
          </p:cNvSpPr>
          <p:nvPr/>
        </p:nvSpPr>
        <p:spPr bwMode="gray">
          <a:xfrm>
            <a:off x="226608" y="2186513"/>
            <a:ext cx="180000" cy="180000"/>
          </a:xfrm>
          <a:prstGeom prst="ellipse">
            <a:avLst/>
          </a:prstGeom>
          <a:solidFill>
            <a:srgbClr val="E1061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772211">
              <a:lnSpc>
                <a:spcPts val="1000"/>
              </a:lnSpc>
            </a:pPr>
            <a:r>
              <a:rPr kumimoji="0" lang="it-IT" sz="1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UniCredit"/>
                <a:ea typeface="UniCredit"/>
                <a:cs typeface="UniCredit"/>
              </a:rPr>
              <a:t>1</a:t>
            </a:r>
            <a:endParaRPr kumimoji="0" lang="it-IT" sz="1000" b="1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UniCredit"/>
              <a:ea typeface="UniCredit"/>
              <a:cs typeface="UniCredit"/>
            </a:endParaRPr>
          </a:p>
        </p:txBody>
      </p:sp>
      <p:sp>
        <p:nvSpPr>
          <p:cNvPr id="10" name="Ovale 9"/>
          <p:cNvSpPr>
            <a:spLocks/>
          </p:cNvSpPr>
          <p:nvPr/>
        </p:nvSpPr>
        <p:spPr bwMode="gray">
          <a:xfrm>
            <a:off x="226608" y="2526498"/>
            <a:ext cx="180000" cy="180000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772211">
              <a:lnSpc>
                <a:spcPts val="1000"/>
              </a:lnSpc>
            </a:pPr>
            <a:r>
              <a:rPr kumimoji="0" lang="it-IT" sz="1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UniCredit"/>
                <a:ea typeface="UniCredit"/>
                <a:cs typeface="UniCredit"/>
              </a:rPr>
              <a:t>2</a:t>
            </a:r>
            <a:r>
              <a:rPr kumimoji="0" lang="ta-IN" sz="1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UniCredit"/>
                <a:ea typeface="UniCredit"/>
                <a:cs typeface="UniCredit"/>
              </a:rPr>
              <a:t> </a:t>
            </a:r>
            <a:endParaRPr kumimoji="0" lang="it-IT" sz="1000" b="1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UniCredit"/>
              <a:ea typeface="UniCredit"/>
              <a:cs typeface="UniCredi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Fotolia_51085400_Subscription_Monthly_X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22"/>
            <a:ext cx="9144000" cy="5143500"/>
          </a:xfrm>
          <a:prstGeom prst="rect">
            <a:avLst/>
          </a:prstGeom>
        </p:spPr>
      </p:pic>
      <p:sp>
        <p:nvSpPr>
          <p:cNvPr id="8" name="Segnaposto contenuto 5"/>
          <p:cNvSpPr>
            <a:spLocks noGrp="1"/>
          </p:cNvSpPr>
          <p:nvPr>
            <p:ph sz="quarter" idx="14"/>
          </p:nvPr>
        </p:nvSpPr>
        <p:spPr>
          <a:xfrm>
            <a:off x="6970714" y="1670481"/>
            <a:ext cx="1562100" cy="1743455"/>
          </a:xfrm>
        </p:spPr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  <a:buClrTx/>
              <a:buNone/>
            </a:pPr>
            <a:r>
              <a:rPr lang="en-GB" sz="1200" dirty="0" smtClean="0">
                <a:solidFill>
                  <a:srgbClr val="000000"/>
                </a:solidFill>
              </a:rPr>
              <a:t>UniCredit </a:t>
            </a:r>
            <a:r>
              <a:rPr lang="en-GB" sz="1200" dirty="0">
                <a:solidFill>
                  <a:srgbClr val="000000"/>
                </a:solidFill>
              </a:rPr>
              <a:t>European banking network includes Italy, Germany, Austria, Bosnia and Herzegovina, Bulgaria, Croatia, Czech Republic, Hungary, Romania, Russia, Serbia, Slovakia, Slovenia and Turkey.</a:t>
            </a:r>
            <a:endParaRPr lang="hr-HR" sz="1200" dirty="0">
              <a:solidFill>
                <a:srgbClr val="000000"/>
              </a:solidFill>
            </a:endParaRPr>
          </a:p>
          <a:p>
            <a:pPr marL="0" indent="0" algn="ctr">
              <a:buNone/>
              <a:tabLst>
                <a:tab pos="3648075" algn="l"/>
              </a:tabLst>
            </a:pPr>
            <a:endParaRPr lang="ta-IN" sz="1200" b="1" dirty="0" smtClean="0"/>
          </a:p>
          <a:p>
            <a:pPr marL="0" indent="0">
              <a:buNone/>
              <a:tabLst>
                <a:tab pos="3648075" algn="l"/>
              </a:tabLst>
            </a:pPr>
            <a:endParaRPr lang="ta-IN" sz="1200" dirty="0">
              <a:cs typeface="Times New Roman" charset="0"/>
            </a:endParaRPr>
          </a:p>
        </p:txBody>
      </p:sp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270000" y="4736167"/>
            <a:ext cx="277226" cy="263283"/>
          </a:xfrm>
        </p:spPr>
        <p:txBody>
          <a:bodyPr/>
          <a:lstStyle/>
          <a:p>
            <a:fld id="{9DEDD76A-7D96-6F4D-9EDC-9FC108E5A9F9}" type="slidenum">
              <a:rPr lang="en-GB" smtClean="0">
                <a:solidFill>
                  <a:srgbClr val="FFFFFF"/>
                </a:solidFill>
              </a:rPr>
              <a:pPr/>
              <a:t>3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Titolo 2"/>
          <p:cNvSpPr>
            <a:spLocks noGrp="1"/>
          </p:cNvSpPr>
          <p:nvPr>
            <p:ph type="title"/>
          </p:nvPr>
        </p:nvSpPr>
        <p:spPr>
          <a:xfrm>
            <a:off x="269999" y="0"/>
            <a:ext cx="8680325" cy="720000"/>
          </a:xfrm>
        </p:spPr>
        <p:txBody>
          <a:bodyPr/>
          <a:lstStyle/>
          <a:p>
            <a:r>
              <a:rPr lang="ta-IN" dirty="0" smtClean="0">
                <a:solidFill>
                  <a:schemeClr val="bg1"/>
                </a:solidFill>
              </a:rPr>
              <a:t>UniCredit Group – key figures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0" y="4428000"/>
            <a:ext cx="9144000" cy="0"/>
          </a:xfrm>
          <a:prstGeom prst="line">
            <a:avLst/>
          </a:prstGeom>
          <a:noFill/>
          <a:ln w="19050">
            <a:solidFill>
              <a:srgbClr val="00AFD0"/>
            </a:solidFill>
            <a:round/>
            <a:headEnd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it-IT" dirty="0">
              <a:latin typeface="UniCredi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9335" y="1486590"/>
            <a:ext cx="15616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648075" algn="l"/>
              </a:tabLst>
            </a:pPr>
            <a:r>
              <a:rPr lang="en-GB" sz="1200" dirty="0" smtClean="0"/>
              <a:t>UniCredit </a:t>
            </a:r>
            <a:r>
              <a:rPr lang="en-GB" sz="1200" dirty="0"/>
              <a:t>is a simple, successful pan-European commercial bank, with a fully plugged-in CIB, delivering a unique Western, Central and Eastern European network to its extensive client franchise of </a:t>
            </a:r>
            <a:r>
              <a:rPr lang="en-GB" sz="1200" b="1" dirty="0"/>
              <a:t>25 million clients</a:t>
            </a:r>
            <a:r>
              <a:rPr lang="en-GB" sz="1200" dirty="0"/>
              <a:t>.</a:t>
            </a:r>
            <a:endParaRPr lang="hr-HR" sz="1200" dirty="0"/>
          </a:p>
          <a:p>
            <a:pPr algn="ctr">
              <a:tabLst>
                <a:tab pos="3648075" algn="l"/>
              </a:tabLst>
            </a:pPr>
            <a:endParaRPr lang="ta-IN" sz="1200" b="1" dirty="0" smtClean="0">
              <a:cs typeface="Times New Roman" charset="0"/>
            </a:endParaRPr>
          </a:p>
          <a:p>
            <a:pPr algn="r">
              <a:tabLst>
                <a:tab pos="3648075" algn="l"/>
              </a:tabLst>
            </a:pPr>
            <a:endParaRPr lang="hr-HR" sz="1200" b="1" dirty="0">
              <a:cs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44152" y="1625872"/>
            <a:ext cx="17884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UniCredit offers local expertise and international reach, supporting its clients globally and providing them with unparalleled access to leading banks in its </a:t>
            </a:r>
            <a:r>
              <a:rPr lang="en-GB" sz="1200" b="1" dirty="0"/>
              <a:t>14 core markets </a:t>
            </a:r>
            <a:r>
              <a:rPr lang="en-GB" sz="1200" dirty="0"/>
              <a:t>as well as </a:t>
            </a:r>
            <a:r>
              <a:rPr lang="en-GB" sz="1200" b="1" dirty="0"/>
              <a:t>18 other countries worldwide</a:t>
            </a:r>
            <a:r>
              <a:rPr lang="en-GB" sz="1200" dirty="0"/>
              <a:t>. </a:t>
            </a:r>
            <a:endParaRPr lang="hr-HR" sz="1200" dirty="0"/>
          </a:p>
        </p:txBody>
      </p:sp>
      <p:sp>
        <p:nvSpPr>
          <p:cNvPr id="15" name="Rectangle 14"/>
          <p:cNvSpPr/>
          <p:nvPr/>
        </p:nvSpPr>
        <p:spPr>
          <a:xfrm>
            <a:off x="6857151" y="1841729"/>
            <a:ext cx="1675663" cy="10265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algn="ctr">
              <a:spcBef>
                <a:spcPct val="20000"/>
              </a:spcBef>
              <a:buClr>
                <a:srgbClr val="E1061C"/>
              </a:buClr>
              <a:buFont typeface="Arial"/>
              <a:buNone/>
              <a:tabLst>
                <a:tab pos="3648075" algn="l"/>
              </a:tabLst>
            </a:pPr>
            <a:endParaRPr lang="hr-HR" sz="1200" dirty="0">
              <a:latin typeface="UniCredi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olo 8"/>
          <p:cNvSpPr txBox="1">
            <a:spLocks/>
          </p:cNvSpPr>
          <p:nvPr/>
        </p:nvSpPr>
        <p:spPr bwMode="auto">
          <a:xfrm>
            <a:off x="113799" y="7951"/>
            <a:ext cx="8715408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79740" rtl="0" eaLnBrk="1" latinLnBrk="0" hangingPunct="1">
              <a:lnSpc>
                <a:spcPts val="2046"/>
              </a:lnSpc>
              <a:spcBef>
                <a:spcPct val="0"/>
              </a:spcBef>
              <a:buNone/>
              <a:defRPr sz="2046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326807">
              <a:lnSpc>
                <a:spcPts val="1573"/>
              </a:lnSpc>
            </a:pPr>
            <a:r>
              <a:rPr 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UniCredit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Zagreba</a:t>
            </a:r>
            <a:r>
              <a:rPr lang="hr-H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č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ka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banka</a:t>
            </a:r>
            <a:r>
              <a:rPr 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hr-H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vodeća bankarska institucija u Hrvatskoj</a:t>
            </a:r>
            <a:endParaRPr 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just">
              <a:buClr>
                <a:srgbClr val="E1061C"/>
              </a:buClr>
            </a:pPr>
            <a:fld id="{9DEDD76A-7D96-6F4D-9EDC-9FC108E5A9F9}" type="slidenum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just">
                <a:buClr>
                  <a:srgbClr val="E1061C"/>
                </a:buClr>
              </a:pPr>
              <a:t>4</a:t>
            </a:fld>
            <a:endParaRPr lang="en-US" sz="5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Rectangle 85"/>
          <p:cNvSpPr/>
          <p:nvPr/>
        </p:nvSpPr>
        <p:spPr bwMode="gray">
          <a:xfrm>
            <a:off x="99237" y="831830"/>
            <a:ext cx="9005692" cy="1568470"/>
          </a:xfrm>
          <a:prstGeom prst="rect">
            <a:avLst/>
          </a:prstGeom>
          <a:noFill/>
          <a:ln w="12700" cap="flat" cmpd="sng" algn="ctr">
            <a:solidFill>
              <a:srgbClr val="00AFD0"/>
            </a:solidFill>
            <a:prstDash val="dash"/>
          </a:ln>
          <a:effectLst/>
        </p:spPr>
        <p:txBody>
          <a:bodyPr rot="0" spcFirstLastPara="0" vertOverflow="overflow" horzOverflow="overflow" vert="horz" wrap="square" lIns="65358" tIns="32679" rIns="65358" bIns="326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26807">
              <a:defRPr/>
            </a:pPr>
            <a:endParaRPr lang="en-US" sz="1287" kern="0" dirty="0">
              <a:solidFill>
                <a:srgbClr val="FFFFFF"/>
              </a:solidFill>
              <a:latin typeface="UniCredit"/>
            </a:endParaRPr>
          </a:p>
        </p:txBody>
      </p:sp>
      <p:sp>
        <p:nvSpPr>
          <p:cNvPr id="88" name="Rounded Rectangle 87"/>
          <p:cNvSpPr/>
          <p:nvPr/>
        </p:nvSpPr>
        <p:spPr bwMode="gray">
          <a:xfrm>
            <a:off x="868250" y="933647"/>
            <a:ext cx="2068059" cy="1218220"/>
          </a:xfrm>
          <a:prstGeom prst="roundRect">
            <a:avLst/>
          </a:prstGeom>
          <a:noFill/>
          <a:ln w="12700" cap="flat" cmpd="sng" algn="ctr">
            <a:solidFill>
              <a:srgbClr val="00AFD0">
                <a:lumMod val="60000"/>
                <a:lumOff val="4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5358" tIns="32679" rIns="65358" bIns="326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26807">
              <a:defRPr/>
            </a:pPr>
            <a:endParaRPr lang="en-US" sz="1287" kern="0" dirty="0">
              <a:solidFill>
                <a:srgbClr val="FFFFFF"/>
              </a:solidFill>
              <a:latin typeface="UniCredit"/>
            </a:endParaRPr>
          </a:p>
        </p:txBody>
      </p:sp>
      <p:sp>
        <p:nvSpPr>
          <p:cNvPr id="117" name="TextBox 116"/>
          <p:cNvSpPr txBox="1"/>
          <p:nvPr/>
        </p:nvSpPr>
        <p:spPr bwMode="gray">
          <a:xfrm>
            <a:off x="1551089" y="962415"/>
            <a:ext cx="14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1060">
              <a:buClr>
                <a:srgbClr val="C00000"/>
              </a:buClr>
            </a:pPr>
            <a:r>
              <a:rPr lang="hr-HR" sz="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Zagrebačka banka ima tradiciju poslovanja preko 100 godina; v</a:t>
            </a:r>
            <a:r>
              <a:rPr lang="hr-HR" altLang="x-none" sz="900" dirty="0" smtClean="0"/>
              <a:t>odeća </a:t>
            </a:r>
            <a:r>
              <a:rPr lang="hr-HR" altLang="x-none" sz="900" dirty="0"/>
              <a:t>je banka u Hrvatskoj </a:t>
            </a:r>
            <a:r>
              <a:rPr lang="hr-HR" altLang="x-none" sz="900" dirty="0" smtClean="0"/>
              <a:t>sa tržišnim udjelom u ukupnoj aktivi od 25,77%</a:t>
            </a:r>
            <a:r>
              <a:rPr lang="en-US" sz="900" baseline="30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1)</a:t>
            </a:r>
            <a:endParaRPr lang="en-US" sz="9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8" name="Rounded Rectangle 117"/>
          <p:cNvSpPr/>
          <p:nvPr/>
        </p:nvSpPr>
        <p:spPr bwMode="gray">
          <a:xfrm>
            <a:off x="6929205" y="906156"/>
            <a:ext cx="2073021" cy="1218220"/>
          </a:xfrm>
          <a:prstGeom prst="roundRect">
            <a:avLst/>
          </a:prstGeom>
          <a:noFill/>
          <a:ln w="12700" cap="flat" cmpd="sng" algn="ctr">
            <a:solidFill>
              <a:srgbClr val="00AFD0">
                <a:lumMod val="60000"/>
                <a:lumOff val="4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5358" tIns="32679" rIns="65358" bIns="326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26807">
              <a:defRPr/>
            </a:pPr>
            <a:endParaRPr lang="en-US" sz="1287" kern="0" dirty="0">
              <a:solidFill>
                <a:srgbClr val="FFFFFF"/>
              </a:solidFill>
              <a:latin typeface="UniCredit"/>
            </a:endParaRPr>
          </a:p>
        </p:txBody>
      </p:sp>
      <p:sp>
        <p:nvSpPr>
          <p:cNvPr id="120" name="Content Placeholder 2"/>
          <p:cNvSpPr txBox="1">
            <a:spLocks/>
          </p:cNvSpPr>
          <p:nvPr/>
        </p:nvSpPr>
        <p:spPr>
          <a:xfrm>
            <a:off x="6521834" y="992721"/>
            <a:ext cx="989447" cy="404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6213" indent="-1762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UniCredit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UniCredit"/>
                <a:ea typeface="+mn-ea"/>
                <a:cs typeface="+mn-cs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UniCredit"/>
                <a:ea typeface="+mn-ea"/>
                <a:cs typeface="+mn-cs"/>
              </a:defRPr>
            </a:lvl3pPr>
            <a:lvl4pPr marL="1522413" indent="-1508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UniCredit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UniCredi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26807">
              <a:buNone/>
              <a:defRPr/>
            </a:pPr>
            <a:r>
              <a:rPr lang="en-US" sz="9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Member of the UniCredit Group</a:t>
            </a:r>
            <a:endParaRPr lang="en-US" sz="900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 bwMode="gray">
          <a:xfrm>
            <a:off x="7586763" y="943016"/>
            <a:ext cx="14630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1060">
              <a:buClr>
                <a:srgbClr val="C00000"/>
              </a:buClr>
            </a:pPr>
            <a:r>
              <a:rPr lang="en-US" sz="900" dirty="0" err="1" smtClean="0">
                <a:ea typeface="Segoe UI" panose="020B0502040204020203" pitchFamily="34" charset="0"/>
                <a:cs typeface="Arial" panose="020B0604020202020204" pitchFamily="34" charset="0"/>
              </a:rPr>
              <a:t>Zagreba</a:t>
            </a:r>
            <a:r>
              <a:rPr lang="hr-HR" sz="900" dirty="0" smtClean="0">
                <a:ea typeface="Segoe UI" panose="020B0502040204020203" pitchFamily="34" charset="0"/>
                <a:cs typeface="Arial" panose="020B0604020202020204" pitchFamily="34" charset="0"/>
              </a:rPr>
              <a:t>č</a:t>
            </a:r>
            <a:r>
              <a:rPr lang="en-US" sz="900" dirty="0" err="1" smtClean="0">
                <a:ea typeface="Segoe UI" panose="020B0502040204020203" pitchFamily="34" charset="0"/>
                <a:cs typeface="Arial" panose="020B0604020202020204" pitchFamily="34" charset="0"/>
              </a:rPr>
              <a:t>ka</a:t>
            </a:r>
            <a:r>
              <a:rPr lang="en-US" sz="900" dirty="0" smtClean="0"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 smtClean="0">
                <a:ea typeface="Segoe UI" panose="020B0502040204020203" pitchFamily="34" charset="0"/>
                <a:cs typeface="Arial" panose="020B0604020202020204" pitchFamily="34" charset="0"/>
              </a:rPr>
              <a:t>banka</a:t>
            </a:r>
            <a:r>
              <a:rPr lang="en-US" sz="900" dirty="0" smtClean="0"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ea typeface="Segoe UI" panose="020B0502040204020203" pitchFamily="34" charset="0"/>
                <a:cs typeface="Arial" panose="020B0604020202020204" pitchFamily="34" charset="0"/>
              </a:rPr>
              <a:t>ima oko 4.000 zaposlenika </a:t>
            </a:r>
            <a:r>
              <a:rPr lang="en-US" sz="900" baseline="30000" dirty="0" smtClean="0">
                <a:ea typeface="Segoe UI" panose="020B0502040204020203" pitchFamily="34" charset="0"/>
                <a:cs typeface="Arial" panose="020B0604020202020204" pitchFamily="34" charset="0"/>
              </a:rPr>
              <a:t>(2)</a:t>
            </a:r>
            <a:r>
              <a:rPr lang="en-US" sz="900" dirty="0" smtClean="0"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hr-HR" sz="900" dirty="0" smtClean="0">
                <a:ea typeface="Segoe UI" panose="020B0502040204020203" pitchFamily="34" charset="0"/>
                <a:cs typeface="Arial" panose="020B0604020202020204" pitchFamily="34" charset="0"/>
              </a:rPr>
              <a:t>, pruža prvoklasnu uslugu za veliki broj privatnih i pravnih osoba</a:t>
            </a:r>
            <a:endParaRPr lang="en-US" sz="900" dirty="0"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22" name="Picture 121" descr="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3" y="928891"/>
            <a:ext cx="1346400" cy="544971"/>
          </a:xfrm>
          <a:prstGeom prst="rect">
            <a:avLst/>
          </a:prstGeom>
        </p:spPr>
      </p:pic>
      <p:sp>
        <p:nvSpPr>
          <p:cNvPr id="126" name="Content Placeholder 2"/>
          <p:cNvSpPr txBox="1">
            <a:spLocks/>
          </p:cNvSpPr>
          <p:nvPr/>
        </p:nvSpPr>
        <p:spPr>
          <a:xfrm>
            <a:off x="713537" y="1032477"/>
            <a:ext cx="763132" cy="404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6213" indent="-1762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UniCredit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UniCredit"/>
                <a:ea typeface="+mn-ea"/>
                <a:cs typeface="+mn-cs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UniCredit"/>
                <a:ea typeface="+mn-ea"/>
                <a:cs typeface="+mn-cs"/>
              </a:defRPr>
            </a:lvl3pPr>
            <a:lvl4pPr marL="1522413" indent="-1508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UniCredit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UniCredi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26807">
              <a:buNone/>
              <a:defRPr/>
            </a:pPr>
            <a:r>
              <a:rPr lang="en-US" sz="900" b="1" dirty="0" err="1" smtClean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Tradi</a:t>
            </a:r>
            <a:r>
              <a:rPr lang="hr-HR" sz="900" b="1" dirty="0" err="1" smtClean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cija</a:t>
            </a:r>
            <a:r>
              <a:rPr lang="hr-HR" sz="9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 inovativnost</a:t>
            </a:r>
            <a:endParaRPr lang="en-US" sz="900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7" name="Picture 126" descr="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624" y="905295"/>
            <a:ext cx="1346400" cy="544972"/>
          </a:xfrm>
          <a:prstGeom prst="rect">
            <a:avLst/>
          </a:prstGeom>
        </p:spPr>
      </p:pic>
      <p:sp>
        <p:nvSpPr>
          <p:cNvPr id="128" name="Content Placeholder 2"/>
          <p:cNvSpPr txBox="1">
            <a:spLocks/>
          </p:cNvSpPr>
          <p:nvPr/>
        </p:nvSpPr>
        <p:spPr>
          <a:xfrm>
            <a:off x="6752545" y="1012834"/>
            <a:ext cx="857431" cy="255985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176213" indent="-1762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UniCredit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UniCredit"/>
                <a:ea typeface="+mn-ea"/>
                <a:cs typeface="+mn-cs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UniCredit"/>
                <a:ea typeface="+mn-ea"/>
                <a:cs typeface="+mn-cs"/>
              </a:defRPr>
            </a:lvl3pPr>
            <a:lvl4pPr marL="1522413" indent="-1508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UniCredit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UniCredi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hr-HR" sz="9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Klijent na prvom mjestu</a:t>
            </a:r>
            <a:endParaRPr lang="en-US" sz="900" b="1" baseline="30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35704" y="4760732"/>
            <a:ext cx="778690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aseline="30000" dirty="0"/>
              <a:t>(1) </a:t>
            </a:r>
            <a:r>
              <a:rPr lang="hr-HR" sz="800" baseline="30000" dirty="0" smtClean="0"/>
              <a:t> </a:t>
            </a:r>
            <a:r>
              <a:rPr lang="hr-HR" sz="900" baseline="30000" dirty="0" smtClean="0">
                <a:cs typeface="Arial" panose="020B0604020202020204" pitchFamily="34" charset="0"/>
              </a:rPr>
              <a:t>Tržišni udio u ukupnoj aktivi prema podacima za 30.06.2017.; Izvor HNB </a:t>
            </a:r>
            <a:r>
              <a:rPr lang="hr-HR" sz="900" dirty="0" smtClean="0">
                <a:cs typeface="Arial" panose="020B0604020202020204" pitchFamily="34" charset="0"/>
              </a:rPr>
              <a:t> </a:t>
            </a:r>
            <a:endParaRPr lang="en-US" sz="9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Rectangle 59"/>
          <p:cNvSpPr/>
          <p:nvPr/>
        </p:nvSpPr>
        <p:spPr>
          <a:xfrm>
            <a:off x="635704" y="4906554"/>
            <a:ext cx="778690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aseline="30000" dirty="0" smtClean="0"/>
              <a:t>(2) </a:t>
            </a:r>
            <a:r>
              <a:rPr lang="hr-HR" sz="900" baseline="30000" dirty="0" smtClean="0">
                <a:cs typeface="Arial" panose="020B0604020202020204" pitchFamily="34" charset="0"/>
              </a:rPr>
              <a:t>Podaci za 30.06. 2017.; izvor: </a:t>
            </a:r>
            <a:r>
              <a:rPr lang="hr-HR" sz="900" baseline="30000" dirty="0" err="1" smtClean="0">
                <a:cs typeface="Arial" panose="020B0604020202020204" pitchFamily="34" charset="0"/>
              </a:rPr>
              <a:t>Unicredit</a:t>
            </a:r>
            <a:endParaRPr lang="en-US" sz="900" dirty="0"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3633" y="4524375"/>
            <a:ext cx="9138977" cy="0"/>
          </a:xfrm>
          <a:prstGeom prst="line">
            <a:avLst/>
          </a:prstGeom>
          <a:ln>
            <a:solidFill>
              <a:srgbClr val="00AFD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71"/>
          <p:cNvSpPr/>
          <p:nvPr/>
        </p:nvSpPr>
        <p:spPr bwMode="gray">
          <a:xfrm>
            <a:off x="3761641" y="935154"/>
            <a:ext cx="2440899" cy="1208192"/>
          </a:xfrm>
          <a:prstGeom prst="roundRect">
            <a:avLst/>
          </a:prstGeom>
          <a:noFill/>
          <a:ln w="12700" cap="flat" cmpd="sng" algn="ctr">
            <a:solidFill>
              <a:srgbClr val="00AFD0">
                <a:lumMod val="60000"/>
                <a:lumOff val="4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5358" tIns="32679" rIns="65358" bIns="326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26807">
              <a:defRPr/>
            </a:pPr>
            <a:endParaRPr lang="en-US" sz="1287" kern="0" dirty="0">
              <a:solidFill>
                <a:srgbClr val="FFFFFF"/>
              </a:solidFill>
              <a:latin typeface="UniCredit"/>
            </a:endParaRPr>
          </a:p>
        </p:txBody>
      </p:sp>
      <p:pic>
        <p:nvPicPr>
          <p:cNvPr id="63" name="Picture 72" descr="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97" y="928071"/>
            <a:ext cx="1344815" cy="543360"/>
          </a:xfrm>
          <a:prstGeom prst="rect">
            <a:avLst/>
          </a:prstGeom>
        </p:spPr>
      </p:pic>
      <p:sp>
        <p:nvSpPr>
          <p:cNvPr id="64" name="Content Placeholder 2"/>
          <p:cNvSpPr txBox="1">
            <a:spLocks/>
          </p:cNvSpPr>
          <p:nvPr/>
        </p:nvSpPr>
        <p:spPr>
          <a:xfrm>
            <a:off x="3510207" y="1021719"/>
            <a:ext cx="989447" cy="404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6213" indent="-1762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UniCredit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UniCredit"/>
                <a:ea typeface="+mn-ea"/>
                <a:cs typeface="+mn-cs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UniCredit"/>
                <a:ea typeface="+mn-ea"/>
                <a:cs typeface="+mn-cs"/>
              </a:defRPr>
            </a:lvl3pPr>
            <a:lvl4pPr marL="1522413" indent="-1508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UniCredit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UniCredi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26807">
              <a:buNone/>
              <a:defRPr/>
            </a:pPr>
            <a:r>
              <a:rPr lang="hr-HR" sz="9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Članica Grupe </a:t>
            </a:r>
            <a:r>
              <a:rPr lang="en-US" sz="9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UniCredit </a:t>
            </a:r>
            <a:endParaRPr lang="en-US" sz="900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TextBox 86"/>
          <p:cNvSpPr txBox="1"/>
          <p:nvPr/>
        </p:nvSpPr>
        <p:spPr bwMode="gray">
          <a:xfrm>
            <a:off x="4436387" y="996290"/>
            <a:ext cx="174255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1060">
              <a:buClr>
                <a:srgbClr val="C00000"/>
              </a:buClr>
            </a:pPr>
            <a:r>
              <a:rPr lang="en-US" sz="900" dirty="0"/>
              <a:t>2002.g. </a:t>
            </a:r>
            <a:r>
              <a:rPr lang="en-US" sz="900" dirty="0" err="1"/>
              <a:t>Zagrebačka</a:t>
            </a:r>
            <a:r>
              <a:rPr lang="en-US" sz="900" dirty="0"/>
              <a:t> </a:t>
            </a:r>
            <a:r>
              <a:rPr lang="en-US" sz="900" dirty="0" err="1"/>
              <a:t>banka</a:t>
            </a:r>
            <a:r>
              <a:rPr lang="en-US" sz="900" dirty="0"/>
              <a:t> </a:t>
            </a:r>
            <a:r>
              <a:rPr lang="en-US" sz="900" dirty="0" err="1"/>
              <a:t>pridružila</a:t>
            </a:r>
            <a:r>
              <a:rPr lang="en-US" sz="900" dirty="0"/>
              <a:t> se UniCredit </a:t>
            </a:r>
            <a:r>
              <a:rPr lang="en-US" sz="900" dirty="0" err="1"/>
              <a:t>grupi</a:t>
            </a:r>
            <a:r>
              <a:rPr lang="en-US" sz="900" dirty="0"/>
              <a:t> i time </a:t>
            </a:r>
            <a:r>
              <a:rPr lang="en-US" sz="900" dirty="0" err="1"/>
              <a:t>pristupila</a:t>
            </a:r>
            <a:r>
              <a:rPr lang="en-US" sz="900" dirty="0"/>
              <a:t> </a:t>
            </a:r>
            <a:r>
              <a:rPr lang="en-US" sz="900" dirty="0" err="1"/>
              <a:t>jedinstvenoj</a:t>
            </a:r>
            <a:r>
              <a:rPr lang="en-US" sz="900" dirty="0"/>
              <a:t> </a:t>
            </a:r>
            <a:r>
              <a:rPr lang="en-US" sz="900" dirty="0" err="1"/>
              <a:t>nacionalnoj</a:t>
            </a:r>
            <a:r>
              <a:rPr lang="en-US" sz="900" dirty="0"/>
              <a:t> / </a:t>
            </a:r>
            <a:r>
              <a:rPr lang="en-US" sz="900" dirty="0" err="1"/>
              <a:t>međunarodnoj</a:t>
            </a:r>
            <a:r>
              <a:rPr lang="en-US" sz="900" dirty="0"/>
              <a:t> </a:t>
            </a:r>
            <a:r>
              <a:rPr lang="en-US" sz="900" dirty="0" err="1"/>
              <a:t>mreži</a:t>
            </a:r>
            <a:r>
              <a:rPr lang="en-US" sz="900" dirty="0"/>
              <a:t> i </a:t>
            </a:r>
            <a:r>
              <a:rPr lang="en-US" sz="900" dirty="0" err="1"/>
              <a:t>linijama</a:t>
            </a:r>
            <a:r>
              <a:rPr lang="en-US" sz="900" dirty="0"/>
              <a:t> </a:t>
            </a:r>
            <a:r>
              <a:rPr lang="en-US" sz="900" dirty="0" err="1"/>
              <a:t>proizvoda</a:t>
            </a:r>
            <a:r>
              <a:rPr lang="en-US" sz="900" dirty="0"/>
              <a:t> </a:t>
            </a:r>
            <a:r>
              <a:rPr lang="hr-HR" sz="900" dirty="0" smtClean="0"/>
              <a:t>Grupe</a:t>
            </a:r>
            <a:r>
              <a:rPr lang="en-US" sz="900" dirty="0" smtClean="0"/>
              <a:t>- </a:t>
            </a:r>
            <a:r>
              <a:rPr lang="en-US" sz="900" dirty="0"/>
              <a:t>One Bank, One UniCredit</a:t>
            </a:r>
            <a:endParaRPr lang="hr-HR" sz="900" dirty="0"/>
          </a:p>
          <a:p>
            <a:pPr defTabSz="691060">
              <a:buClr>
                <a:srgbClr val="C00000"/>
              </a:buClr>
            </a:pPr>
            <a:endParaRPr lang="en-US" sz="9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50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otoliaComp_105100314_Rzb7WY9BsHlBkdvdPtjV8KdxL50et7cA_NW4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090"/>
            <a:ext cx="9144000" cy="45107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EDD76A-7D96-6F4D-9EDC-9FC108E5A9F9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x-none" dirty="0"/>
              <a:t>Sto godina tradicije i uvijek korak ispred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-57150" y="2324100"/>
            <a:ext cx="1202642" cy="171450"/>
          </a:xfrm>
          <a:prstGeom prst="rect">
            <a:avLst/>
          </a:prstGeom>
          <a:solidFill>
            <a:srgbClr val="00AF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145492" y="2324100"/>
            <a:ext cx="618442" cy="1714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1763934" y="2324100"/>
            <a:ext cx="618442" cy="1714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gray">
          <a:xfrm>
            <a:off x="2382376" y="2324100"/>
            <a:ext cx="618442" cy="1714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gray">
          <a:xfrm>
            <a:off x="3000818" y="2324100"/>
            <a:ext cx="618442" cy="17145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gray">
          <a:xfrm>
            <a:off x="3609052" y="2324100"/>
            <a:ext cx="618442" cy="17145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gray">
          <a:xfrm>
            <a:off x="4227494" y="2324100"/>
            <a:ext cx="618442" cy="171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gray">
          <a:xfrm>
            <a:off x="4845936" y="2324100"/>
            <a:ext cx="618442" cy="1714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gray">
          <a:xfrm>
            <a:off x="5463255" y="2324100"/>
            <a:ext cx="618442" cy="1714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 bwMode="gray">
          <a:xfrm>
            <a:off x="6053805" y="2324100"/>
            <a:ext cx="618442" cy="1714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 bwMode="gray">
          <a:xfrm>
            <a:off x="6672247" y="2324100"/>
            <a:ext cx="618442" cy="1714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 bwMode="gray">
          <a:xfrm>
            <a:off x="7290689" y="2324100"/>
            <a:ext cx="618442" cy="171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gray">
          <a:xfrm>
            <a:off x="7909130" y="2324100"/>
            <a:ext cx="1234869" cy="1714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145492" y="2171700"/>
            <a:ext cx="0" cy="15240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763934" y="2495550"/>
            <a:ext cx="0" cy="15240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391218" y="2171700"/>
            <a:ext cx="0" cy="15240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000818" y="2495550"/>
            <a:ext cx="0" cy="15240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619260" y="2171700"/>
            <a:ext cx="0" cy="15240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227494" y="2495550"/>
            <a:ext cx="0" cy="15240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845936" y="2171700"/>
            <a:ext cx="0" cy="15240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464378" y="2495550"/>
            <a:ext cx="0" cy="15240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049947" y="2171700"/>
            <a:ext cx="0" cy="15240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672247" y="2495550"/>
            <a:ext cx="0" cy="15240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299531" y="2171700"/>
            <a:ext cx="0" cy="15240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909131" y="2495550"/>
            <a:ext cx="0" cy="15240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83019" y="1161355"/>
            <a:ext cx="1240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1200" b="1" dirty="0">
                <a:solidFill>
                  <a:schemeClr val="accent1">
                    <a:lumMod val="50000"/>
                  </a:schemeClr>
                </a:solidFill>
              </a:rPr>
              <a:t>1914</a:t>
            </a:r>
            <a:endParaRPr lang="hr-HR" sz="1200" dirty="0">
              <a:solidFill>
                <a:schemeClr val="accent1">
                  <a:lumMod val="50000"/>
                </a:schemeClr>
              </a:solidFill>
            </a:endParaRPr>
          </a:p>
          <a:p>
            <a:pPr algn="r" eaLnBrk="0" hangingPunct="0">
              <a:defRPr/>
            </a:pPr>
            <a:r>
              <a:rPr lang="hr-HR" sz="1200" dirty="0">
                <a:ea typeface="ＭＳ Ｐゴシック" pitchFamily="1" charset="-128"/>
                <a:cs typeface="ＭＳ Ｐゴシック"/>
              </a:rPr>
              <a:t>Gradska štedionica počinje s radom</a:t>
            </a:r>
            <a:endParaRPr lang="en-GB" sz="1200" dirty="0">
              <a:ea typeface="ＭＳ Ｐゴシック" pitchFamily="1" charset="-128"/>
              <a:cs typeface="ＭＳ Ｐゴシック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4737" y="2647950"/>
            <a:ext cx="1592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1200" b="1" dirty="0">
                <a:solidFill>
                  <a:schemeClr val="accent1">
                    <a:lumMod val="50000"/>
                  </a:schemeClr>
                </a:solidFill>
              </a:rPr>
              <a:t>1915</a:t>
            </a:r>
            <a:endParaRPr lang="hr-HR" sz="1200" dirty="0">
              <a:solidFill>
                <a:schemeClr val="accent1">
                  <a:lumMod val="50000"/>
                </a:schemeClr>
              </a:solidFill>
            </a:endParaRPr>
          </a:p>
          <a:p>
            <a:pPr algn="r" eaLnBrk="0" hangingPunct="0">
              <a:defRPr/>
            </a:pPr>
            <a:r>
              <a:rPr lang="hr-HR" sz="1200" dirty="0">
                <a:ea typeface="ＭＳ Ｐゴシック" pitchFamily="1" charset="-128"/>
                <a:cs typeface="ＭＳ Ｐゴシック"/>
              </a:rPr>
              <a:t>Prva investicija </a:t>
            </a:r>
            <a:r>
              <a:rPr lang="hr-HR" sz="1200" dirty="0" smtClean="0">
                <a:ea typeface="ＭＳ Ｐゴシック" pitchFamily="1" charset="-128"/>
                <a:cs typeface="ＭＳ Ｐゴシック"/>
              </a:rPr>
              <a:t/>
            </a:r>
            <a:br>
              <a:rPr lang="hr-HR" sz="1200" dirty="0" smtClean="0">
                <a:ea typeface="ＭＳ Ｐゴシック" pitchFamily="1" charset="-128"/>
                <a:cs typeface="ＭＳ Ｐゴシック"/>
              </a:rPr>
            </a:br>
            <a:r>
              <a:rPr lang="hr-HR" sz="1200" dirty="0" smtClean="0">
                <a:ea typeface="ＭＳ Ｐゴシック" pitchFamily="1" charset="-128"/>
                <a:cs typeface="ＭＳ Ｐゴシック"/>
              </a:rPr>
              <a:t>– </a:t>
            </a:r>
            <a:r>
              <a:rPr lang="hr-HR" sz="1200" dirty="0">
                <a:ea typeface="ＭＳ Ｐゴシック" pitchFamily="1" charset="-128"/>
                <a:cs typeface="ＭＳ Ｐゴシック"/>
              </a:rPr>
              <a:t>zajam za izgradnju na Mirogoju</a:t>
            </a:r>
            <a:endParaRPr lang="en-GB" sz="1200" dirty="0">
              <a:ea typeface="ＭＳ Ｐゴシック" pitchFamily="1" charset="-128"/>
              <a:cs typeface="ＭＳ Ｐゴシック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32601" y="1161355"/>
            <a:ext cx="1405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1200" b="1" dirty="0">
                <a:solidFill>
                  <a:schemeClr val="accent1">
                    <a:lumMod val="50000"/>
                  </a:schemeClr>
                </a:solidFill>
              </a:rPr>
              <a:t>1946</a:t>
            </a:r>
            <a:endParaRPr lang="hr-HR" sz="1200" dirty="0">
              <a:solidFill>
                <a:schemeClr val="accent1">
                  <a:lumMod val="50000"/>
                </a:schemeClr>
              </a:solidFill>
            </a:endParaRPr>
          </a:p>
          <a:p>
            <a:pPr algn="r" eaLnBrk="0" hangingPunct="0">
              <a:defRPr/>
            </a:pPr>
            <a:r>
              <a:rPr lang="hr-HR" sz="1200" dirty="0" smtClean="0">
                <a:ea typeface="ＭＳ Ｐゴシック" pitchFamily="1" charset="-128"/>
                <a:cs typeface="ＭＳ Ｐゴシック"/>
              </a:rPr>
              <a:t>Preimenovanje u Gradsku </a:t>
            </a:r>
          </a:p>
          <a:p>
            <a:pPr algn="r" eaLnBrk="0" hangingPunct="0">
              <a:defRPr/>
            </a:pPr>
            <a:r>
              <a:rPr lang="hr-HR" sz="1200" dirty="0" smtClean="0">
                <a:ea typeface="ＭＳ Ｐゴシック" pitchFamily="1" charset="-128"/>
                <a:cs typeface="ＭＳ Ｐゴシック"/>
              </a:rPr>
              <a:t>štedionicu </a:t>
            </a:r>
            <a:r>
              <a:rPr lang="hr-HR" sz="1200" dirty="0">
                <a:ea typeface="ＭＳ Ｐゴシック" pitchFamily="1" charset="-128"/>
                <a:cs typeface="ＭＳ Ｐゴシック"/>
              </a:rPr>
              <a:t>Zagreb</a:t>
            </a:r>
            <a:endParaRPr lang="en-GB" sz="1200" dirty="0">
              <a:ea typeface="ＭＳ Ｐゴシック" pitchFamily="1" charset="-128"/>
              <a:cs typeface="ＭＳ Ｐゴシック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27668" y="2647950"/>
            <a:ext cx="1265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r-HR" sz="1200" b="1" dirty="0">
                <a:solidFill>
                  <a:srgbClr val="005768"/>
                </a:solidFill>
                <a:ea typeface="ＭＳ Ｐゴシック" pitchFamily="1" charset="-128"/>
                <a:cs typeface="ＭＳ Ｐゴシック"/>
              </a:rPr>
              <a:t>1962</a:t>
            </a:r>
            <a:endParaRPr lang="hr-HR" sz="1200" dirty="0">
              <a:solidFill>
                <a:srgbClr val="005768"/>
              </a:solidFill>
              <a:ea typeface="ＭＳ Ｐゴシック" pitchFamily="1" charset="-128"/>
              <a:cs typeface="ＭＳ Ｐゴシック"/>
            </a:endParaRPr>
          </a:p>
          <a:p>
            <a:pPr algn="r" eaLnBrk="0" hangingPunct="0">
              <a:defRPr/>
            </a:pPr>
            <a:r>
              <a:rPr lang="hr-HR" sz="1200" dirty="0" smtClean="0">
                <a:ea typeface="ＭＳ Ｐゴシック" pitchFamily="1" charset="-128"/>
                <a:cs typeface="ＭＳ Ｐゴシック"/>
              </a:rPr>
              <a:t>Ušla </a:t>
            </a:r>
            <a:r>
              <a:rPr lang="hr-HR" sz="1200" dirty="0">
                <a:ea typeface="ＭＳ Ｐゴシック" pitchFamily="1" charset="-128"/>
                <a:cs typeface="ＭＳ Ｐゴシック"/>
              </a:rPr>
              <a:t>kao filijala </a:t>
            </a:r>
            <a:r>
              <a:rPr lang="hr-HR" sz="1200" dirty="0" smtClean="0">
                <a:ea typeface="ＭＳ Ｐゴシック" pitchFamily="1" charset="-128"/>
                <a:cs typeface="ＭＳ Ｐゴシック"/>
              </a:rPr>
              <a:t>u sklopu Komunalne </a:t>
            </a:r>
            <a:r>
              <a:rPr lang="hr-HR" sz="1200" dirty="0">
                <a:ea typeface="ＭＳ Ｐゴシック" pitchFamily="1" charset="-128"/>
                <a:cs typeface="ＭＳ Ｐゴシック"/>
              </a:rPr>
              <a:t>banke Zagreb</a:t>
            </a:r>
            <a:endParaRPr lang="en-GB" sz="1200" dirty="0">
              <a:ea typeface="ＭＳ Ｐゴシック" pitchFamily="1" charset="-128"/>
              <a:cs typeface="ＭＳ Ｐゴシック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38450" y="1161355"/>
            <a:ext cx="10654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r-HR" sz="1200" b="1" dirty="0">
                <a:solidFill>
                  <a:srgbClr val="005768"/>
                </a:solidFill>
                <a:ea typeface="ＭＳ Ｐゴシック" pitchFamily="1" charset="-128"/>
                <a:cs typeface="ＭＳ Ｐゴシック"/>
              </a:rPr>
              <a:t>1966</a:t>
            </a:r>
            <a:endParaRPr lang="hr-HR" sz="1200" dirty="0">
              <a:solidFill>
                <a:srgbClr val="005768"/>
              </a:solidFill>
              <a:ea typeface="ＭＳ Ｐゴシック" pitchFamily="1" charset="-128"/>
              <a:cs typeface="ＭＳ Ｐゴシック"/>
            </a:endParaRPr>
          </a:p>
          <a:p>
            <a:pPr algn="r" eaLnBrk="0" hangingPunct="0">
              <a:defRPr/>
            </a:pPr>
            <a:r>
              <a:rPr lang="hr-HR" sz="1200" dirty="0" smtClean="0">
                <a:ea typeface="ＭＳ Ｐゴシック" pitchFamily="1" charset="-128"/>
                <a:cs typeface="ＭＳ Ｐゴシック"/>
              </a:rPr>
              <a:t>Preimenovana </a:t>
            </a:r>
            <a:r>
              <a:rPr lang="hr-HR" sz="1200" dirty="0">
                <a:ea typeface="ＭＳ Ｐゴシック" pitchFamily="1" charset="-128"/>
                <a:cs typeface="ＭＳ Ｐゴシック"/>
              </a:rPr>
              <a:t>u Kreditnu banku Zagreb</a:t>
            </a:r>
            <a:endParaRPr lang="en-GB" sz="1200" dirty="0">
              <a:ea typeface="ＭＳ Ｐゴシック" pitchFamily="1" charset="-128"/>
              <a:cs typeface="ＭＳ Ｐゴシック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33693" y="2647950"/>
            <a:ext cx="14101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1200" b="1" dirty="0">
                <a:solidFill>
                  <a:srgbClr val="005768"/>
                </a:solidFill>
              </a:rPr>
              <a:t>1977</a:t>
            </a:r>
            <a:endParaRPr lang="hr-HR" sz="1200" dirty="0">
              <a:solidFill>
                <a:srgbClr val="005768"/>
              </a:solidFill>
            </a:endParaRPr>
          </a:p>
          <a:p>
            <a:pPr algn="r" eaLnBrk="0" hangingPunct="0">
              <a:defRPr/>
            </a:pPr>
            <a:r>
              <a:rPr lang="hr-HR" sz="1200" dirty="0">
                <a:ea typeface="ＭＳ Ｐゴシック" pitchFamily="1" charset="-128"/>
                <a:cs typeface="ＭＳ Ｐゴシック"/>
              </a:rPr>
              <a:t>Udruživanje Kreditne banke i </a:t>
            </a:r>
            <a:r>
              <a:rPr lang="hr-HR" sz="1200" dirty="0" err="1">
                <a:ea typeface="ＭＳ Ｐゴシック" pitchFamily="1" charset="-128"/>
                <a:cs typeface="ＭＳ Ｐゴシック"/>
              </a:rPr>
              <a:t>Jugobanke</a:t>
            </a:r>
            <a:r>
              <a:rPr lang="hr-HR" sz="1200" dirty="0">
                <a:ea typeface="ＭＳ Ｐゴシック" pitchFamily="1" charset="-128"/>
                <a:cs typeface="ＭＳ Ｐゴシック"/>
              </a:rPr>
              <a:t> u Zagrebačku banku</a:t>
            </a:r>
            <a:endParaRPr lang="en-GB" sz="1200" dirty="0">
              <a:ea typeface="ＭＳ Ｐゴシック" pitchFamily="1" charset="-128"/>
              <a:cs typeface="ＭＳ Ｐゴシック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18724" y="1174829"/>
            <a:ext cx="1581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r-HR" sz="1200" b="1" dirty="0" smtClean="0">
                <a:solidFill>
                  <a:srgbClr val="005768"/>
                </a:solidFill>
                <a:ea typeface="ＭＳ Ｐゴシック" pitchFamily="1" charset="-128"/>
                <a:cs typeface="ＭＳ Ｐゴシック"/>
              </a:rPr>
              <a:t>1989</a:t>
            </a:r>
            <a:endParaRPr lang="hr-HR" sz="1200" dirty="0" smtClean="0">
              <a:solidFill>
                <a:srgbClr val="005768"/>
              </a:solidFill>
              <a:ea typeface="ＭＳ Ｐゴシック" pitchFamily="1" charset="-128"/>
              <a:cs typeface="ＭＳ Ｐゴシック"/>
            </a:endParaRPr>
          </a:p>
          <a:p>
            <a:pPr algn="r" eaLnBrk="0" hangingPunct="0">
              <a:defRPr/>
            </a:pPr>
            <a:r>
              <a:rPr lang="hr-HR" sz="1200" dirty="0">
                <a:ea typeface="ＭＳ Ｐゴシック" pitchFamily="8" charset="-128"/>
              </a:rPr>
              <a:t>Prva banka u Hrvatskoj koja postaje dioničko društvo </a:t>
            </a:r>
            <a:endParaRPr lang="en-US" sz="1200" dirty="0">
              <a:ea typeface="ＭＳ Ｐゴシック" pitchFamily="8" charset="-12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443877" y="2647950"/>
            <a:ext cx="13219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r-HR" sz="1200" b="1" dirty="0">
                <a:solidFill>
                  <a:srgbClr val="005768"/>
                </a:solidFill>
                <a:ea typeface="ＭＳ Ｐゴシック" pitchFamily="1" charset="-128"/>
                <a:cs typeface="ＭＳ Ｐゴシック"/>
              </a:rPr>
              <a:t>1997</a:t>
            </a:r>
            <a:endParaRPr lang="hr-HR" sz="1200" dirty="0">
              <a:solidFill>
                <a:srgbClr val="005768"/>
              </a:solidFill>
              <a:ea typeface="ＭＳ Ｐゴシック" pitchFamily="1" charset="-128"/>
              <a:cs typeface="ＭＳ Ｐゴシック"/>
            </a:endParaRPr>
          </a:p>
          <a:p>
            <a:pPr algn="r" eaLnBrk="0" hangingPunct="0">
              <a:defRPr/>
            </a:pPr>
            <a:r>
              <a:rPr lang="hr-HR" sz="1200" dirty="0">
                <a:ea typeface="ＭＳ Ｐゴシック" pitchFamily="8" charset="-128"/>
              </a:rPr>
              <a:t>Prva hrvatska banka koju su ocijenile tri najznačajnije inozemne rejting agencije </a:t>
            </a:r>
            <a:endParaRPr lang="en-US" sz="1200" dirty="0">
              <a:ea typeface="ＭＳ Ｐゴシック" pitchFamily="8" charset="-12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416320" y="1174829"/>
            <a:ext cx="942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r-HR" sz="1200" b="1" dirty="0">
                <a:solidFill>
                  <a:srgbClr val="FF0000"/>
                </a:solidFill>
                <a:ea typeface="ＭＳ Ｐゴシック" pitchFamily="1" charset="-128"/>
                <a:cs typeface="ＭＳ Ｐゴシック"/>
              </a:rPr>
              <a:t>2002</a:t>
            </a:r>
            <a:endParaRPr lang="hr-HR" sz="1200" dirty="0">
              <a:solidFill>
                <a:srgbClr val="FF0000"/>
              </a:solidFill>
              <a:ea typeface="ＭＳ Ｐゴシック" pitchFamily="1" charset="-128"/>
              <a:cs typeface="ＭＳ Ｐゴシック"/>
            </a:endParaRPr>
          </a:p>
          <a:p>
            <a:pPr algn="r" eaLnBrk="0" hangingPunct="0">
              <a:defRPr/>
            </a:pPr>
            <a:r>
              <a:rPr lang="hr-HR" sz="1200" dirty="0">
                <a:solidFill>
                  <a:srgbClr val="FF0000"/>
                </a:solidFill>
                <a:ea typeface="ＭＳ Ｐゴシック" pitchFamily="8" charset="-128"/>
              </a:rPr>
              <a:t>Postaje dio </a:t>
            </a:r>
            <a:br>
              <a:rPr lang="hr-HR" sz="1200" dirty="0">
                <a:solidFill>
                  <a:srgbClr val="FF0000"/>
                </a:solidFill>
                <a:ea typeface="ＭＳ Ｐゴシック" pitchFamily="8" charset="-128"/>
              </a:rPr>
            </a:br>
            <a:r>
              <a:rPr lang="hr-HR" sz="1200" dirty="0">
                <a:solidFill>
                  <a:srgbClr val="FF0000"/>
                </a:solidFill>
                <a:ea typeface="ＭＳ Ｐゴシック" pitchFamily="8" charset="-128"/>
              </a:rPr>
              <a:t>Grupe</a:t>
            </a:r>
            <a:endParaRPr lang="en-US" sz="1200" dirty="0">
              <a:solidFill>
                <a:srgbClr val="FF0000"/>
              </a:solidFill>
              <a:ea typeface="ＭＳ Ｐゴシック" pitchFamily="8" charset="-128"/>
            </a:endParaRPr>
          </a:p>
          <a:p>
            <a:pPr algn="r" eaLnBrk="0" hangingPunct="0">
              <a:defRPr/>
            </a:pPr>
            <a:r>
              <a:rPr lang="hr-HR" sz="1200" dirty="0" smtClean="0">
                <a:solidFill>
                  <a:srgbClr val="FF0000"/>
                </a:solidFill>
                <a:ea typeface="ＭＳ Ｐゴシック" pitchFamily="8" charset="-128"/>
              </a:rPr>
              <a:t>UniCredit</a:t>
            </a:r>
            <a:endParaRPr lang="en-US" sz="1200" dirty="0">
              <a:solidFill>
                <a:srgbClr val="FF0000"/>
              </a:solidFill>
              <a:ea typeface="ＭＳ Ｐゴシック" pitchFamily="8" charset="-12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552154" y="2647950"/>
            <a:ext cx="1418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r-HR" sz="1200" b="1" dirty="0">
                <a:solidFill>
                  <a:schemeClr val="accent1">
                    <a:lumMod val="50000"/>
                  </a:schemeClr>
                </a:solidFill>
                <a:ea typeface="ＭＳ Ｐゴシック" pitchFamily="1" charset="-128"/>
                <a:cs typeface="ＭＳ Ｐゴシック"/>
              </a:rPr>
              <a:t>2007</a:t>
            </a:r>
            <a:endParaRPr lang="hr-HR" sz="1200" dirty="0">
              <a:solidFill>
                <a:schemeClr val="accent1">
                  <a:lumMod val="50000"/>
                </a:schemeClr>
              </a:solidFill>
              <a:ea typeface="ＭＳ Ｐゴシック" pitchFamily="1" charset="-128"/>
              <a:cs typeface="ＭＳ Ｐゴシック"/>
            </a:endParaRPr>
          </a:p>
          <a:p>
            <a:pPr algn="r" eaLnBrk="0" hangingPunct="0">
              <a:defRPr/>
            </a:pPr>
            <a:r>
              <a:rPr lang="hr-HR" sz="1200" dirty="0">
                <a:ea typeface="ＭＳ Ｐゴシック" pitchFamily="8" charset="-128"/>
              </a:rPr>
              <a:t>Dokapitalizacija u iznosu </a:t>
            </a:r>
            <a:endParaRPr lang="hr-HR" sz="1200" dirty="0" smtClean="0">
              <a:ea typeface="ＭＳ Ｐゴシック" pitchFamily="8" charset="-128"/>
            </a:endParaRPr>
          </a:p>
          <a:p>
            <a:pPr algn="r" eaLnBrk="0" hangingPunct="0">
              <a:defRPr/>
            </a:pPr>
            <a:r>
              <a:rPr lang="hr-HR" sz="1200" dirty="0" smtClean="0">
                <a:ea typeface="ＭＳ Ｐゴシック" pitchFamily="8" charset="-128"/>
              </a:rPr>
              <a:t>1,3 </a:t>
            </a:r>
            <a:r>
              <a:rPr lang="hr-HR" sz="1200" dirty="0">
                <a:ea typeface="ＭＳ Ｐゴシック" pitchFamily="8" charset="-128"/>
              </a:rPr>
              <a:t>milijarde kuna </a:t>
            </a:r>
            <a:endParaRPr lang="en-US" sz="1200" dirty="0">
              <a:ea typeface="ＭＳ Ｐゴシック" pitchFamily="8" charset="-12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45249" y="1161355"/>
            <a:ext cx="12046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r-HR" sz="1200" b="1" dirty="0" smtClean="0">
                <a:solidFill>
                  <a:srgbClr val="005768"/>
                </a:solidFill>
                <a:ea typeface="ＭＳ Ｐゴシック" pitchFamily="1" charset="-128"/>
                <a:cs typeface="ＭＳ Ｐゴシック"/>
              </a:rPr>
              <a:t>2011</a:t>
            </a:r>
            <a:endParaRPr lang="hr-HR" sz="1200" dirty="0" smtClean="0">
              <a:solidFill>
                <a:srgbClr val="005768"/>
              </a:solidFill>
              <a:ea typeface="ＭＳ Ｐゴシック" pitchFamily="1" charset="-128"/>
              <a:cs typeface="ＭＳ Ｐゴシック"/>
            </a:endParaRPr>
          </a:p>
          <a:p>
            <a:pPr algn="r" eaLnBrk="0" hangingPunct="0">
              <a:defRPr/>
            </a:pPr>
            <a:r>
              <a:rPr lang="hr-HR" sz="1200" dirty="0">
                <a:ea typeface="ＭＳ Ｐゴシック" pitchFamily="8" charset="-128"/>
              </a:rPr>
              <a:t>Dokapitalizacija u iznosu </a:t>
            </a:r>
            <a:br>
              <a:rPr lang="hr-HR" sz="1200" dirty="0">
                <a:ea typeface="ＭＳ Ｐゴシック" pitchFamily="8" charset="-128"/>
              </a:rPr>
            </a:br>
            <a:r>
              <a:rPr lang="hr-HR" sz="1200" dirty="0" smtClean="0">
                <a:ea typeface="ＭＳ Ｐゴシック" pitchFamily="8" charset="-128"/>
              </a:rPr>
              <a:t>5 </a:t>
            </a:r>
            <a:r>
              <a:rPr lang="hr-HR" sz="1200" dirty="0">
                <a:ea typeface="ＭＳ Ｐゴシック" pitchFamily="8" charset="-128"/>
              </a:rPr>
              <a:t>milijardi kuna </a:t>
            </a:r>
            <a:endParaRPr lang="en-US" sz="1200" dirty="0">
              <a:ea typeface="ＭＳ Ｐゴシック" pitchFamily="8" charset="-12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874081" y="2647950"/>
            <a:ext cx="1331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1200" b="1" dirty="0">
                <a:solidFill>
                  <a:srgbClr val="005768"/>
                </a:solidFill>
              </a:rPr>
              <a:t>2014</a:t>
            </a:r>
            <a:endParaRPr lang="hr-HR" sz="1200" dirty="0">
              <a:solidFill>
                <a:srgbClr val="005768"/>
              </a:solidFill>
            </a:endParaRPr>
          </a:p>
          <a:p>
            <a:pPr algn="r" eaLnBrk="0" hangingPunct="0">
              <a:defRPr/>
            </a:pPr>
            <a:r>
              <a:rPr lang="hr-HR" sz="1200" dirty="0">
                <a:ea typeface="ＭＳ Ｐゴシック" pitchFamily="8" charset="-128"/>
              </a:rPr>
              <a:t>100 godina poslovanja Zagrebačke banke</a:t>
            </a:r>
            <a:endParaRPr lang="en-US" sz="1200" dirty="0">
              <a:ea typeface="ＭＳ Ｐゴシック" pitchFamily="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953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Chart 54"/>
          <p:cNvGraphicFramePr>
            <a:graphicFrameLocks/>
          </p:cNvGraphicFramePr>
          <p:nvPr>
            <p:extLst/>
          </p:nvPr>
        </p:nvGraphicFramePr>
        <p:xfrm>
          <a:off x="224981" y="1721094"/>
          <a:ext cx="4036191" cy="2530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graphicFrame>
        <p:nvGraphicFramePr>
          <p:cNvPr id="56" name="Chart 55"/>
          <p:cNvGraphicFramePr>
            <a:graphicFrameLocks/>
          </p:cNvGraphicFramePr>
          <p:nvPr>
            <p:extLst/>
          </p:nvPr>
        </p:nvGraphicFramePr>
        <p:xfrm>
          <a:off x="4685507" y="1701716"/>
          <a:ext cx="4065855" cy="2550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EDD76A-7D96-6F4D-9EDC-9FC108E5A9F9}" type="slidenum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/>
              <a:t>6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Segnaposto testo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570499" y="3718624"/>
            <a:ext cx="431800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176213" indent="-1762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522413" indent="-1508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5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t>Zagrebacka</a:t>
            </a:r>
            <a:r>
              <a:rPr lang="en-US" altLang="en-US" sz="5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t> Banka (UCG)</a:t>
            </a:r>
            <a:endParaRPr lang="en-US" sz="5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UniCredit"/>
            </a:endParaRPr>
          </a:p>
        </p:txBody>
      </p:sp>
      <p:sp>
        <p:nvSpPr>
          <p:cNvPr id="37" name="Segnaposto testo 2"/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974974" y="3718624"/>
            <a:ext cx="339725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176213" indent="-1762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522413" indent="-1508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5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t>Privredna</a:t>
            </a:r>
            <a:r>
              <a:rPr lang="en-US" altLang="en-US" sz="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t> </a:t>
            </a:r>
            <a:r>
              <a:rPr lang="en-US" altLang="en-US" sz="5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t>banka</a:t>
            </a:r>
            <a:r>
              <a:rPr lang="en-US" altLang="en-US" sz="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t> Zagreb (</a:t>
            </a:r>
            <a:r>
              <a:rPr lang="en-US" altLang="en-US" sz="5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t>Intesa</a:t>
            </a:r>
            <a:r>
              <a:rPr lang="en-US" altLang="en-US" sz="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t>)</a:t>
            </a:r>
            <a:endParaRPr lang="en-US" sz="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UniCredit"/>
            </a:endParaRPr>
          </a:p>
        </p:txBody>
      </p:sp>
      <p:sp>
        <p:nvSpPr>
          <p:cNvPr id="38" name="Segnaposto testo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262411" y="3712856"/>
            <a:ext cx="482061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176213" indent="-1762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522413" indent="-1508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97A9F82-0689-4299-A693-4E90EC3AF807}" type="datetime'Ers''''''''''te ''&amp; Steiermärkis''che B''a''nk (ERS''TE)'">
              <a:rPr lang="en-US" altLang="en-US" sz="5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pPr/>
              <a:t>Erste &amp; Steiermärkische Bank (ERSTE)</a:t>
            </a:fld>
            <a:endParaRPr lang="en-US" sz="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UniCredit"/>
            </a:endParaRPr>
          </a:p>
        </p:txBody>
      </p:sp>
      <p:sp>
        <p:nvSpPr>
          <p:cNvPr id="39" name="Segnaposto testo 2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615438" y="3718624"/>
            <a:ext cx="5175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176213" indent="-1762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522413" indent="-1508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483E566-CB0F-44DE-BC4B-CA24A729E9E6}" type="datetime'''''R''''''aif''fei''''senba''n''k'''''' ''(RBI'''''')'''''''">
              <a:rPr lang="en-US" altLang="en-US" sz="5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pPr/>
              <a:t>Raiffeisenbank (RBI)</a:t>
            </a:fld>
            <a:endParaRPr lang="en-US" sz="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UniCredit"/>
            </a:endParaRPr>
          </a:p>
        </p:txBody>
      </p:sp>
      <p:sp>
        <p:nvSpPr>
          <p:cNvPr id="40" name="Segnaposto testo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053828" y="3714954"/>
            <a:ext cx="358775" cy="52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176213" indent="-1762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522413" indent="-1508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5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t>Splitska</a:t>
            </a:r>
            <a:r>
              <a:rPr lang="en-US" altLang="en-US" sz="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t> </a:t>
            </a:r>
            <a:r>
              <a:rPr lang="en-US" altLang="en-US" sz="5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t>banka</a:t>
            </a:r>
            <a:r>
              <a:rPr lang="en-US" altLang="en-US" sz="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t> (OTP Group)</a:t>
            </a:r>
            <a:endParaRPr lang="en-US" sz="5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UniCredit"/>
            </a:endParaRPr>
          </a:p>
        </p:txBody>
      </p:sp>
      <p:sp>
        <p:nvSpPr>
          <p:cNvPr id="41" name="Segnaposto testo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450475" y="3701159"/>
            <a:ext cx="274638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176213" indent="-1762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522413" indent="-1508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D901EC93-258D-45D2-A248-3B5832021763}" type="datetime'Addi''ko'''''''''' B''an''''k ''''''(Ad''''di''k''o G''roup)'">
              <a:rPr lang="en-US" altLang="en-US" sz="5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pPr/>
              <a:t>Addiko Bank (Addiko Group)</a:t>
            </a:fld>
            <a:endParaRPr lang="en-US" sz="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UniCredit"/>
            </a:endParaRPr>
          </a:p>
        </p:txBody>
      </p:sp>
      <p:sp>
        <p:nvSpPr>
          <p:cNvPr id="42" name="Segnaposto testo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731023" y="3697982"/>
            <a:ext cx="361950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176213" indent="-1762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522413" indent="-1508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79A74AE-857B-47CA-AE8B-D71FEA933431}" type="datetime'Hrvat''''ska P''''o''''''šta''nsk''''a'' Bank''a (S''tat''e)'">
              <a:rPr lang="en-US" altLang="en-US" sz="5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pPr/>
              <a:t>Hrvatska Poštanska Banka (State)</a:t>
            </a:fld>
            <a:endParaRPr lang="en-US" sz="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UniCredit"/>
            </a:endParaRPr>
          </a:p>
        </p:txBody>
      </p:sp>
      <p:sp>
        <p:nvSpPr>
          <p:cNvPr id="43" name="Segnaposto testo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067135" y="3701159"/>
            <a:ext cx="382588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176213" indent="-1762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522413" indent="-1508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D5E5F24-D216-487D-A426-7BCC546D1379}" type="datetime'''''''O''T''P ''''''''''''''Ba''n''''k''''a'' (OT''P Group)'''">
              <a:rPr lang="en-US" altLang="en-US" sz="5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pPr/>
              <a:t>OTP Banka (OTP Group)</a:t>
            </a:fld>
            <a:endParaRPr lang="en-US" sz="5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UniCredit"/>
            </a:endParaRPr>
          </a:p>
        </p:txBody>
      </p:sp>
      <p:sp>
        <p:nvSpPr>
          <p:cNvPr id="44" name="Segnaposto testo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442227" y="3701159"/>
            <a:ext cx="3825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176213" indent="-1762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522413" indent="-1508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36EB738-514C-4CC3-93B1-47D94E6239B5}" type="datetime'''Sb''''erb''ank'' (''Sbe''''r''b''a''''''''n''k'')'''''">
              <a:rPr lang="en-US" altLang="en-US" sz="5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pPr/>
              <a:t>Sberbank (Sberbank)</a:t>
            </a:fld>
            <a:endParaRPr lang="en-US" sz="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UniCredit"/>
            </a:endParaRPr>
          </a:p>
        </p:txBody>
      </p:sp>
      <p:sp>
        <p:nvSpPr>
          <p:cNvPr id="45" name="Segnaposto testo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3837907" y="3703202"/>
            <a:ext cx="328613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176213" indent="-1762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522413" indent="-1508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5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t>Kreditna</a:t>
            </a:r>
            <a:r>
              <a:rPr lang="en-US" altLang="en-US" sz="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t> </a:t>
            </a:r>
            <a:r>
              <a:rPr lang="en-US" altLang="en-US" sz="5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t>banka</a:t>
            </a:r>
            <a:r>
              <a:rPr lang="en-US" altLang="en-US" sz="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t> Zagreb</a:t>
            </a:r>
            <a:endParaRPr lang="en-US" sz="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UniCredit"/>
            </a:endParaRPr>
          </a:p>
        </p:txBody>
      </p:sp>
      <p:sp>
        <p:nvSpPr>
          <p:cNvPr id="65" name="TextBox 64"/>
          <p:cNvSpPr txBox="1"/>
          <p:nvPr/>
        </p:nvSpPr>
        <p:spPr bwMode="gray">
          <a:xfrm>
            <a:off x="238510" y="4354456"/>
            <a:ext cx="14534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800" dirty="0" smtClean="0"/>
              <a:t>Izvor : HNB</a:t>
            </a:r>
            <a:endParaRPr lang="en-US" sz="800" dirty="0"/>
          </a:p>
        </p:txBody>
      </p:sp>
      <p:sp>
        <p:nvSpPr>
          <p:cNvPr id="70" name="Segnaposto testo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5015463" y="3718624"/>
            <a:ext cx="431800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176213" indent="-1762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522413" indent="-1508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5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t>Zagrebacka</a:t>
            </a:r>
            <a:r>
              <a:rPr lang="en-US" altLang="en-US" sz="5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t> Banka (UCG)</a:t>
            </a:r>
            <a:endParaRPr lang="en-US" sz="5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UniCredit"/>
            </a:endParaRPr>
          </a:p>
        </p:txBody>
      </p:sp>
      <p:sp>
        <p:nvSpPr>
          <p:cNvPr id="71" name="Segnaposto testo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5460194" y="3718624"/>
            <a:ext cx="339725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176213" indent="-1762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522413" indent="-1508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5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t>Privredna</a:t>
            </a:r>
            <a:r>
              <a:rPr lang="en-US" altLang="en-US" sz="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t> </a:t>
            </a:r>
            <a:r>
              <a:rPr lang="en-US" altLang="en-US" sz="5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t>banka</a:t>
            </a:r>
            <a:r>
              <a:rPr lang="en-US" altLang="en-US" sz="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t> Zagreb (</a:t>
            </a:r>
            <a:r>
              <a:rPr lang="en-US" altLang="en-US" sz="5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t>Intesa</a:t>
            </a:r>
            <a:r>
              <a:rPr lang="en-US" altLang="en-US" sz="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t>)</a:t>
            </a:r>
            <a:endParaRPr lang="en-US" sz="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UniCredit"/>
            </a:endParaRPr>
          </a:p>
        </p:txBody>
      </p:sp>
      <p:sp>
        <p:nvSpPr>
          <p:cNvPr id="72" name="Segnaposto testo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716961" y="3718624"/>
            <a:ext cx="561975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176213" indent="-1762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522413" indent="-1508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97A9F82-0689-4299-A693-4E90EC3AF807}" type="datetime'Ers''''''''''te ''&amp; Steiermärkis''che B''a''nk (ERS''TE)'">
              <a:rPr lang="en-US" altLang="en-US" sz="5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pPr/>
              <a:t>Erste &amp; Steiermärkische Bank (ERSTE)</a:t>
            </a:fld>
            <a:endParaRPr lang="en-US" sz="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UniCredit"/>
            </a:endParaRPr>
          </a:p>
        </p:txBody>
      </p:sp>
      <p:sp>
        <p:nvSpPr>
          <p:cNvPr id="73" name="Segnaposto testo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114438" y="3719999"/>
            <a:ext cx="5175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176213" indent="-1762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522413" indent="-1508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483E566-CB0F-44DE-BC4B-CA24A729E9E6}" type="datetime'''''R''''''aif''fei''''senba''n''k'''''' ''(RBI'''''')'''''''">
              <a:rPr lang="en-US" altLang="en-US" sz="5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pPr/>
              <a:t>Raiffeisenbank (RBI)</a:t>
            </a:fld>
            <a:endParaRPr lang="en-US" sz="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UniCredit"/>
            </a:endParaRPr>
          </a:p>
        </p:txBody>
      </p:sp>
      <p:sp>
        <p:nvSpPr>
          <p:cNvPr id="74" name="Segnaposto testo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6539048" y="3719999"/>
            <a:ext cx="358775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176213" indent="-1762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522413" indent="-1508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5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t>Splitska</a:t>
            </a:r>
            <a:r>
              <a:rPr lang="en-US" altLang="en-US" sz="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t> </a:t>
            </a:r>
            <a:r>
              <a:rPr lang="en-US" altLang="en-US" sz="5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t>banka</a:t>
            </a:r>
            <a:r>
              <a:rPr lang="en-US" altLang="en-US" sz="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t> (OTP Group)</a:t>
            </a:r>
            <a:endParaRPr lang="en-US" sz="5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UniCredit"/>
            </a:endParaRPr>
          </a:p>
        </p:txBody>
      </p:sp>
      <p:sp>
        <p:nvSpPr>
          <p:cNvPr id="75" name="Segnaposto testo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6880746" y="3714271"/>
            <a:ext cx="274638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176213" indent="-1762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522413" indent="-1508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D901EC93-258D-45D2-A248-3B5832021763}" type="datetime'Addi''ko'''''''''' B''an''''k ''''''(Ad''''di''k''o G''roup)'">
              <a:rPr lang="en-US" altLang="en-US" sz="5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pPr/>
              <a:t>Addiko Bank (Addiko Group)</a:t>
            </a:fld>
            <a:endParaRPr lang="en-US" sz="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UniCredit"/>
            </a:endParaRPr>
          </a:p>
        </p:txBody>
      </p:sp>
      <p:sp>
        <p:nvSpPr>
          <p:cNvPr id="76" name="Segnaposto testo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178788" y="3712856"/>
            <a:ext cx="361950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176213" indent="-1762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522413" indent="-1508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79A74AE-857B-47CA-AE8B-D71FEA933431}" type="datetime'Hrvat''''ska P''''o''''''šta''nsk''''a'' Bank''a (S''tat''e)'">
              <a:rPr lang="en-US" altLang="en-US" sz="5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pPr/>
              <a:t>Hrvatska Poštanska Banka (State)</a:t>
            </a:fld>
            <a:endParaRPr lang="en-US" sz="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UniCredit"/>
            </a:endParaRPr>
          </a:p>
        </p:txBody>
      </p:sp>
      <p:sp>
        <p:nvSpPr>
          <p:cNvPr id="77" name="Segnaposto testo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7510915" y="3728397"/>
            <a:ext cx="382588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176213" indent="-1762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522413" indent="-1508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D5E5F24-D216-487D-A426-7BCC546D1379}" type="datetime'''''''O''T''P ''''''''''''''Ba''n''''k''''a'' (OT''P Group)'''">
              <a:rPr lang="en-US" altLang="en-US" sz="5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pPr/>
              <a:t>OTP Banka (OTP Group)</a:t>
            </a:fld>
            <a:endParaRPr lang="en-US" sz="5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UniCredit"/>
            </a:endParaRPr>
          </a:p>
        </p:txBody>
      </p:sp>
      <p:sp>
        <p:nvSpPr>
          <p:cNvPr id="78" name="Segnaposto testo 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882760" y="3722836"/>
            <a:ext cx="3825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176213" indent="-1762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522413" indent="-1508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36EB738-514C-4CC3-93B1-47D94E6239B5}" type="datetime'''Sb''''erb''ank'' (''Sbe''''r''b''a''''''''n''k'')'''''">
              <a:rPr lang="en-US" altLang="en-US" sz="5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pPr/>
              <a:t>Sberbank (Sberbank)</a:t>
            </a:fld>
            <a:endParaRPr lang="en-US" sz="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UniCredit"/>
            </a:endParaRPr>
          </a:p>
        </p:txBody>
      </p:sp>
      <p:sp>
        <p:nvSpPr>
          <p:cNvPr id="79" name="Segnaposto testo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8254359" y="3697982"/>
            <a:ext cx="328613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176213" indent="-1762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522413" indent="-1508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5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t>Kreditna</a:t>
            </a:r>
            <a:r>
              <a:rPr lang="en-US" altLang="en-US" sz="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t> </a:t>
            </a:r>
            <a:r>
              <a:rPr lang="en-US" altLang="en-US" sz="5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t>banka</a:t>
            </a:r>
            <a:r>
              <a:rPr lang="en-US" altLang="en-US" sz="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t> Zagreb</a:t>
            </a:r>
            <a:endParaRPr lang="en-US" sz="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UniCredit"/>
            </a:endParaRPr>
          </a:p>
        </p:txBody>
      </p:sp>
      <p:sp>
        <p:nvSpPr>
          <p:cNvPr id="105" name="TextBox 104"/>
          <p:cNvSpPr txBox="1"/>
          <p:nvPr/>
        </p:nvSpPr>
        <p:spPr bwMode="gray">
          <a:xfrm>
            <a:off x="4699954" y="4345682"/>
            <a:ext cx="14534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800" dirty="0" smtClean="0"/>
              <a:t>Izvor: HNB</a:t>
            </a:r>
            <a:endParaRPr lang="en-US" sz="800" dirty="0"/>
          </a:p>
        </p:txBody>
      </p:sp>
      <p:sp>
        <p:nvSpPr>
          <p:cNvPr id="6" name="Rounded Rectangle 5"/>
          <p:cNvSpPr/>
          <p:nvPr/>
        </p:nvSpPr>
        <p:spPr bwMode="gray">
          <a:xfrm>
            <a:off x="224980" y="975805"/>
            <a:ext cx="3599835" cy="593816"/>
          </a:xfrm>
          <a:prstGeom prst="roundRect">
            <a:avLst/>
          </a:prstGeom>
          <a:solidFill>
            <a:srgbClr val="00AF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341813" y="1050963"/>
            <a:ext cx="318777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90500" defTabSz="966788">
              <a:buClr>
                <a:srgbClr val="E2001A"/>
              </a:buClr>
            </a:pPr>
            <a:r>
              <a:rPr lang="hr-HR" sz="11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Br.</a:t>
            </a:r>
            <a:r>
              <a:rPr lang="en-US" sz="11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hr-HR" sz="11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 ukupnoj imovini i po pokazatelju  adekvatnosti kapitala (iznad prosjeka RH)</a:t>
            </a:r>
            <a:endParaRPr lang="en-US" sz="1100" b="1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-190500" defTabSz="966788">
              <a:buClr>
                <a:srgbClr val="E2001A"/>
              </a:buClr>
            </a:pPr>
            <a:endParaRPr lang="en-US" sz="11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0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96111" y="4813361"/>
            <a:ext cx="2485819" cy="7495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966788" fontAlgn="auto">
              <a:spcAft>
                <a:spcPts val="0"/>
              </a:spcAft>
              <a:buSzPct val="90000"/>
              <a:buNone/>
              <a:defRPr/>
            </a:pPr>
            <a:r>
              <a:rPr lang="en-US" sz="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hr-HR" sz="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Službeni tečaj HNB</a:t>
            </a:r>
            <a:r>
              <a:rPr lang="en-US" sz="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30</a:t>
            </a:r>
            <a:r>
              <a:rPr lang="hr-HR" sz="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.06.</a:t>
            </a:r>
            <a:r>
              <a:rPr lang="en-US" sz="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</a:t>
            </a:r>
            <a:r>
              <a:rPr lang="hr-HR" sz="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sz="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(EUR 1 = HRK 7,406645)</a:t>
            </a:r>
            <a:endParaRPr lang="en-US" sz="6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Segnaposto testo 2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378320" y="3491700"/>
            <a:ext cx="1238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6213" indent="-1762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522413" indent="-1508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19AC6F40-C8FB-4101-B2BE-2FA4EF7EA3D5}" type="datetime'0''''''''''''''''''''''''''''''''''''.''''''''''''''''0'">
              <a:rPr lang="en-US" altLang="en-US" sz="8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pPr/>
              <a:t>0.0</a:t>
            </a:fld>
            <a:endParaRPr lang="en-US" sz="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UniCredit"/>
            </a:endParaRPr>
          </a:p>
        </p:txBody>
      </p:sp>
      <p:sp>
        <p:nvSpPr>
          <p:cNvPr id="46" name="Segnaposto testo 2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378224" y="3321047"/>
            <a:ext cx="1238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6213" indent="-1762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522413" indent="-1508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149D750C-BD71-4240-9A88-BD7B0CFC3395}" type="datetime'''''''2''''''''''.''''''''''0'''''''''''''''''''''''''''''''''">
              <a:rPr lang="en-US" altLang="en-US" sz="8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pPr/>
              <a:t>2.0</a:t>
            </a:fld>
            <a:endParaRPr lang="en-US" sz="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UniCredit"/>
            </a:endParaRPr>
          </a:p>
        </p:txBody>
      </p:sp>
      <p:sp>
        <p:nvSpPr>
          <p:cNvPr id="47" name="Segnaposto testo 2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375189" y="3149066"/>
            <a:ext cx="1238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6213" indent="-1762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522413" indent="-1508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A6C5B9C4-D27D-4A0D-9E3C-65E3DF828C4D}" type="datetime'''''''''''''''''''4''''.''''''0'''''''''''''''">
              <a:rPr lang="en-US" altLang="en-US" sz="8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pPr marL="0" indent="0" algn="r">
                <a:spcBef>
                  <a:spcPct val="0"/>
                </a:spcBef>
                <a:buNone/>
              </a:pPr>
              <a:t>4.0</a:t>
            </a:fld>
            <a:endParaRPr lang="en-US" sz="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UniCredit"/>
            </a:endParaRPr>
          </a:p>
        </p:txBody>
      </p:sp>
      <p:sp>
        <p:nvSpPr>
          <p:cNvPr id="48" name="Segnaposto testo 2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379082" y="2983073"/>
            <a:ext cx="1238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6213" indent="-1762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522413" indent="-1508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79824C87-423F-4BFD-8E04-5414270ED95D}" type="datetime'''6''''''''''.''''''0'''''">
              <a:rPr lang="en-US" altLang="en-US" sz="8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pPr marL="0" indent="0" algn="r">
                <a:spcBef>
                  <a:spcPct val="0"/>
                </a:spcBef>
                <a:buNone/>
              </a:pPr>
              <a:t>6.0</a:t>
            </a:fld>
            <a:endParaRPr lang="en-US" sz="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UniCredit"/>
            </a:endParaRPr>
          </a:p>
        </p:txBody>
      </p:sp>
      <p:sp>
        <p:nvSpPr>
          <p:cNvPr id="49" name="Segnaposto testo 2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375173" y="2807578"/>
            <a:ext cx="1238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6213" indent="-1762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522413" indent="-1508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8C8C5447-5339-4FF6-B93B-BB45EDF81F68}" type="datetime'''''''''''''''8''''.''''''''''''''''''''''''''0'">
              <a:rPr lang="en-US" altLang="en-US" sz="8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pPr marL="0" indent="0" algn="r">
                <a:spcBef>
                  <a:spcPct val="0"/>
                </a:spcBef>
                <a:buNone/>
              </a:pPr>
              <a:t>8.0</a:t>
            </a:fld>
            <a:endParaRPr lang="en-US" sz="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UniCredit"/>
            </a:endParaRPr>
          </a:p>
        </p:txBody>
      </p:sp>
      <p:sp>
        <p:nvSpPr>
          <p:cNvPr id="50" name="Segnaposto testo 2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334661" y="2651461"/>
            <a:ext cx="17621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6213" indent="-1762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522413" indent="-1508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33985BE7-C924-4D76-AB90-34CA5C7523C5}" type="datetime'''''1''''0''''''''''''''.0'''''''''''''''''''">
              <a:rPr lang="en-US" altLang="en-US" sz="8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pPr marL="0" indent="0" algn="r">
                <a:spcBef>
                  <a:spcPct val="0"/>
                </a:spcBef>
                <a:buNone/>
              </a:pPr>
              <a:t>10.0</a:t>
            </a:fld>
            <a:endParaRPr lang="en-US" sz="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UniCredit"/>
            </a:endParaRPr>
          </a:p>
        </p:txBody>
      </p:sp>
      <p:sp>
        <p:nvSpPr>
          <p:cNvPr id="51" name="Segnaposto testo 2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338624" y="2487062"/>
            <a:ext cx="17621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6213" indent="-1762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522413" indent="-1508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8C147130-6023-40FC-8015-AE704826356C}" type="datetime'''''1''''''''''2''''''''''''''''''''''''''.''0'''''''''">
              <a:rPr lang="en-US" altLang="en-US" sz="8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pPr marL="0" indent="0" algn="r">
                <a:spcBef>
                  <a:spcPct val="0"/>
                </a:spcBef>
                <a:buNone/>
              </a:pPr>
              <a:t>12.0</a:t>
            </a:fld>
            <a:endParaRPr lang="en-US" sz="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UniCredit"/>
            </a:endParaRPr>
          </a:p>
        </p:txBody>
      </p:sp>
      <p:sp>
        <p:nvSpPr>
          <p:cNvPr id="52" name="Segnaposto testo 2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338623" y="2316709"/>
            <a:ext cx="17621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6213" indent="-1762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522413" indent="-15081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spcBef>
                <a:spcPct val="20000"/>
              </a:spcBef>
              <a:buClr>
                <a:srgbClr val="E10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AF7E377F-B477-4CBE-9B7A-AD01DA485DBC}" type="datetime'''''''1''''''''''4''.''''''''''''''''''''''''''''''0'''''''">
              <a:rPr lang="en-US" altLang="en-US" sz="8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niCredit"/>
              </a:rPr>
              <a:pPr marL="0" indent="0" algn="r">
                <a:spcBef>
                  <a:spcPct val="0"/>
                </a:spcBef>
                <a:buNone/>
              </a:pPr>
              <a:t>14.0</a:t>
            </a:fld>
            <a:endParaRPr lang="en-US" sz="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UniCredit"/>
            </a:endParaRPr>
          </a:p>
        </p:txBody>
      </p:sp>
      <p:sp>
        <p:nvSpPr>
          <p:cNvPr id="53" name="Titolo 8"/>
          <p:cNvSpPr txBox="1">
            <a:spLocks/>
          </p:cNvSpPr>
          <p:nvPr/>
        </p:nvSpPr>
        <p:spPr bwMode="auto">
          <a:xfrm>
            <a:off x="113799" y="7951"/>
            <a:ext cx="8542495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79740" rtl="0" eaLnBrk="1" latinLnBrk="0" hangingPunct="1">
              <a:lnSpc>
                <a:spcPts val="2046"/>
              </a:lnSpc>
              <a:spcBef>
                <a:spcPct val="0"/>
              </a:spcBef>
              <a:buNone/>
              <a:defRPr sz="2046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326807">
              <a:lnSpc>
                <a:spcPts val="1573"/>
              </a:lnSpc>
            </a:pPr>
            <a:r>
              <a:rPr 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UniCredit </a:t>
            </a:r>
            <a:r>
              <a:rPr 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Zagrebacka</a:t>
            </a:r>
            <a:r>
              <a:rPr 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banka</a:t>
            </a:r>
            <a:r>
              <a:rPr 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Financi</a:t>
            </a:r>
            <a:r>
              <a:rPr lang="hr-H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¸</a:t>
            </a:r>
            <a:r>
              <a:rPr lang="hr-HR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jska</a:t>
            </a:r>
            <a:r>
              <a:rPr lang="hr-H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pozicija</a:t>
            </a:r>
            <a:endParaRPr 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53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269999" y="0"/>
            <a:ext cx="8680325" cy="720000"/>
          </a:xfrm>
        </p:spPr>
        <p:txBody>
          <a:bodyPr/>
          <a:lstStyle/>
          <a:p>
            <a:r>
              <a:rPr lang="hr-HR" dirty="0" smtClean="0"/>
              <a:t>Sadržaj</a:t>
            </a:r>
            <a:endParaRPr lang="en-GB" dirty="0"/>
          </a:p>
        </p:txBody>
      </p:sp>
      <p:sp>
        <p:nvSpPr>
          <p:cNvPr id="8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270000" y="4736167"/>
            <a:ext cx="277226" cy="263283"/>
          </a:xfrm>
        </p:spPr>
        <p:txBody>
          <a:bodyPr/>
          <a:lstStyle/>
          <a:p>
            <a:fld id="{9DEDD76A-7D96-6F4D-9EDC-9FC108E5A9F9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0" name="Segnaposto testo 12"/>
          <p:cNvSpPr>
            <a:spLocks noGrp="1"/>
          </p:cNvSpPr>
          <p:nvPr>
            <p:ph type="body" sz="quarter" idx="4294967295"/>
          </p:nvPr>
        </p:nvSpPr>
        <p:spPr>
          <a:xfrm>
            <a:off x="269875" y="2089800"/>
            <a:ext cx="8683200" cy="9518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</a:pPr>
            <a:r>
              <a:rPr lang="ta-IN" sz="1800" dirty="0" smtClean="0">
                <a:cs typeface="UniCredit"/>
              </a:rPr>
              <a:t>UniCredit Group</a:t>
            </a:r>
            <a:r>
              <a:rPr lang="hr-HR" sz="1800" dirty="0" smtClean="0">
                <a:cs typeface="UniCredit"/>
              </a:rPr>
              <a:t> i Zagrebačka banka</a:t>
            </a:r>
            <a:endParaRPr lang="ta-IN" sz="1800" dirty="0" smtClean="0">
              <a:cs typeface="UniCredit"/>
            </a:endParaRPr>
          </a:p>
          <a:p>
            <a:pPr>
              <a:lnSpc>
                <a:spcPct val="110000"/>
              </a:lnSpc>
            </a:pPr>
            <a:r>
              <a:rPr lang="hr-HR" sz="1800" b="1" dirty="0" smtClean="0">
                <a:cs typeface="UniCredit"/>
              </a:rPr>
              <a:t>Realizator 2017</a:t>
            </a:r>
            <a:endParaRPr lang="ta-IN" sz="1800" b="1" dirty="0" smtClean="0">
              <a:cs typeface="UniCredit"/>
            </a:endParaRPr>
          </a:p>
          <a:p>
            <a:pPr>
              <a:lnSpc>
                <a:spcPct val="110000"/>
              </a:lnSpc>
            </a:pPr>
            <a:endParaRPr lang="en-US" sz="1800" dirty="0" smtClean="0">
              <a:cs typeface="UniCredit"/>
            </a:endParaRPr>
          </a:p>
        </p:txBody>
      </p:sp>
      <p:sp>
        <p:nvSpPr>
          <p:cNvPr id="11" name="Ovale 8"/>
          <p:cNvSpPr>
            <a:spLocks/>
          </p:cNvSpPr>
          <p:nvPr/>
        </p:nvSpPr>
        <p:spPr bwMode="gray">
          <a:xfrm>
            <a:off x="226608" y="2186513"/>
            <a:ext cx="180000" cy="180000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772211">
              <a:lnSpc>
                <a:spcPts val="1000"/>
              </a:lnSpc>
            </a:pPr>
            <a:r>
              <a:rPr kumimoji="0" lang="it-IT" sz="1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UniCredit"/>
                <a:ea typeface="UniCredit"/>
                <a:cs typeface="UniCredit"/>
              </a:rPr>
              <a:t>1</a:t>
            </a:r>
            <a:endParaRPr kumimoji="0" lang="it-IT" sz="1000" b="1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UniCredit"/>
              <a:ea typeface="UniCredit"/>
              <a:cs typeface="UniCredit"/>
            </a:endParaRPr>
          </a:p>
        </p:txBody>
      </p:sp>
      <p:sp>
        <p:nvSpPr>
          <p:cNvPr id="12" name="Ovale 9"/>
          <p:cNvSpPr>
            <a:spLocks/>
          </p:cNvSpPr>
          <p:nvPr/>
        </p:nvSpPr>
        <p:spPr bwMode="gray">
          <a:xfrm>
            <a:off x="226608" y="2526498"/>
            <a:ext cx="180000" cy="180000"/>
          </a:xfrm>
          <a:prstGeom prst="ellipse">
            <a:avLst/>
          </a:prstGeom>
          <a:solidFill>
            <a:srgbClr val="E1061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772211">
              <a:lnSpc>
                <a:spcPts val="1000"/>
              </a:lnSpc>
            </a:pPr>
            <a:r>
              <a:rPr kumimoji="0" lang="it-IT" sz="1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UniCredit"/>
                <a:ea typeface="UniCredit"/>
                <a:cs typeface="UniCredit"/>
              </a:rPr>
              <a:t>2</a:t>
            </a:r>
            <a:r>
              <a:rPr kumimoji="0" lang="ta-IN" sz="1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UniCredit"/>
                <a:ea typeface="UniCredit"/>
                <a:cs typeface="UniCredit"/>
              </a:rPr>
              <a:t> </a:t>
            </a:r>
            <a:endParaRPr kumimoji="0" lang="it-IT" sz="1000" b="1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UniCredit"/>
              <a:ea typeface="UniCredit"/>
              <a:cs typeface="UniCredit"/>
            </a:endParaRPr>
          </a:p>
        </p:txBody>
      </p:sp>
    </p:spTree>
    <p:extLst>
      <p:ext uri="{BB962C8B-B14F-4D97-AF65-F5344CB8AC3E}">
        <p14:creationId xmlns:p14="http://schemas.microsoft.com/office/powerpoint/2010/main" val="41190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Razvoj poslovnog plana -	</a:t>
            </a:r>
            <a:r>
              <a:rPr lang="hr-HR" b="1" dirty="0" smtClean="0"/>
              <a:t>Analiza </a:t>
            </a:r>
            <a:r>
              <a:rPr lang="hr-HR" b="1" dirty="0"/>
              <a:t>tržišta za potrebe Zagrebačke banke </a:t>
            </a:r>
            <a:endParaRPr lang="hr-HR" b="1" dirty="0" smtClean="0"/>
          </a:p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hr-HR" dirty="0" smtClean="0"/>
              <a:t>Cilj poslovnog plana:		utvrditi </a:t>
            </a:r>
            <a:r>
              <a:rPr lang="hr-HR" dirty="0"/>
              <a:t>da li na području Rijeke postoji prostor za otvaranje dodatne poslovnice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				Zagrebačke </a:t>
            </a:r>
            <a:r>
              <a:rPr lang="hr-HR" dirty="0"/>
              <a:t>banke</a:t>
            </a:r>
          </a:p>
          <a:p>
            <a:pPr marL="0" indent="0">
              <a:buNone/>
            </a:pPr>
            <a:endParaRPr lang="hr-H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EDD76A-7D96-6F4D-9EDC-9FC108E5A9F9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Realizator 2017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011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i="1" u="sng" dirty="0"/>
              <a:t>Zadaci:</a:t>
            </a:r>
            <a:endParaRPr lang="hr-HR" dirty="0"/>
          </a:p>
          <a:p>
            <a:r>
              <a:rPr lang="hr-HR" dirty="0"/>
              <a:t>Analiza postojećeg stanja (trenutni tržišni udio) </a:t>
            </a:r>
          </a:p>
          <a:p>
            <a:r>
              <a:rPr lang="hr-HR" dirty="0"/>
              <a:t>Analiza tržišnih kretanja (broj ljudi useljavanje/iseljavanje)</a:t>
            </a:r>
          </a:p>
          <a:p>
            <a:r>
              <a:rPr lang="hr-HR" dirty="0" err="1"/>
              <a:t>Peer</a:t>
            </a:r>
            <a:r>
              <a:rPr lang="hr-HR" dirty="0"/>
              <a:t> analiza (konkurentske prednosti, analiza postojeće mreže)</a:t>
            </a:r>
          </a:p>
          <a:p>
            <a:r>
              <a:rPr lang="hr-HR" dirty="0"/>
              <a:t>Disperzija klijenata  pravnih osoba</a:t>
            </a:r>
          </a:p>
          <a:p>
            <a:r>
              <a:rPr lang="hr-HR" dirty="0"/>
              <a:t>Disperzija klijenata fizičkih osoba</a:t>
            </a:r>
          </a:p>
          <a:p>
            <a:r>
              <a:rPr lang="hr-HR" dirty="0"/>
              <a:t>Analiza preferencija potrošača prilikom odabira poslovne banke</a:t>
            </a:r>
          </a:p>
          <a:p>
            <a:r>
              <a:rPr lang="en-GB" dirty="0" err="1"/>
              <a:t>Identifikacija</a:t>
            </a:r>
            <a:r>
              <a:rPr lang="en-GB" dirty="0"/>
              <a:t> </a:t>
            </a:r>
            <a:r>
              <a:rPr lang="en-GB" dirty="0" err="1" smtClean="0"/>
              <a:t>mikrolokacije</a:t>
            </a:r>
            <a:r>
              <a:rPr lang="en-GB" dirty="0" smtClean="0"/>
              <a:t> </a:t>
            </a:r>
            <a:r>
              <a:rPr lang="en-GB" dirty="0" err="1"/>
              <a:t>gdje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veći</a:t>
            </a:r>
            <a:r>
              <a:rPr lang="en-GB" dirty="0"/>
              <a:t> </a:t>
            </a:r>
            <a:r>
              <a:rPr lang="en-GB" dirty="0" err="1"/>
              <a:t>poslodavci</a:t>
            </a:r>
            <a:r>
              <a:rPr lang="en-GB" dirty="0"/>
              <a:t> 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EDD76A-7D96-6F4D-9EDC-9FC108E5A9F9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Realizator 2017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518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3qSBPcdSryKMVRVQeCbk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5iKWvFTHOCB2FN9Gix3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3qSBPcdSryKMVRVQeCbk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_8g8TNDToyfeO4jIwQu1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xfCZOiQDiaSJ2WDajy4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BdAmY9TH.XUnZ.lHg82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WGf2uzRaisbyzV6acR2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TDVsTmSf6hDsrirtWr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nBKgI9PTnuk1EAu3lFC3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6bJxcp5TTGVSCmb.cIba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CPpalrStGkcKnsrvtjw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_8g8TNDToyfeO4jIwQu1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5iKWvFTHOCB2FN9Gix3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GszPLjBQGK52K6xZjOEK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0lny_dTxWHTuAnO_mmi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hPhT40QxukfwFnfksyn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80tAuopRXiQkKHnSVhLn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ra5c6kRPK8ND_iqoJZO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eZW83TbQ.SSm92qt_FT7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y6LdNMRDS0RD2qBLN12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_FphpDTM.zj7reVqPT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xfCZOiQDiaSJ2WDajy4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BdAmY9TH.XUnZ.lHg82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WGf2uzRaisbyzV6acR2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TDVsTmSf6hDsrirtWrP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nBKgI9PTnuk1EAu3lFC3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6bJxcp5TTGVSCmb.cIba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CPpalrStGkcKnsrvtjww"/>
</p:tagLst>
</file>

<file path=ppt/theme/theme1.xml><?xml version="1.0" encoding="utf-8"?>
<a:theme xmlns:a="http://schemas.openxmlformats.org/drawingml/2006/main" name="Tema di Office">
  <a:themeElements>
    <a:clrScheme name="Impostazioni personalizzate 61">
      <a:dk1>
        <a:srgbClr val="000000"/>
      </a:dk1>
      <a:lt1>
        <a:srgbClr val="FFFFFF"/>
      </a:lt1>
      <a:dk2>
        <a:srgbClr val="999999"/>
      </a:dk2>
      <a:lt2>
        <a:srgbClr val="CCCCCC"/>
      </a:lt2>
      <a:accent1>
        <a:srgbClr val="00AFD0"/>
      </a:accent1>
      <a:accent2>
        <a:srgbClr val="74C9E3"/>
      </a:accent2>
      <a:accent3>
        <a:srgbClr val="3B8BCA"/>
      </a:accent3>
      <a:accent4>
        <a:srgbClr val="005095"/>
      </a:accent4>
      <a:accent5>
        <a:srgbClr val="9FCA79"/>
      </a:accent5>
      <a:accent6>
        <a:srgbClr val="9E3A8B"/>
      </a:accent6>
      <a:hlink>
        <a:srgbClr val="3B8BCA"/>
      </a:hlink>
      <a:folHlink>
        <a:srgbClr val="000000"/>
      </a:folHlink>
    </a:clrScheme>
    <a:fontScheme name="Personalizzato 1">
      <a:majorFont>
        <a:latin typeface="UniCredit"/>
        <a:ea typeface=""/>
        <a:cs typeface=""/>
      </a:majorFont>
      <a:minorFont>
        <a:latin typeface="UniCredit"/>
        <a:ea typeface=""/>
        <a:cs typeface=""/>
      </a:minorFont>
    </a:fontScheme>
    <a:fmtScheme name="Essenzial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00AFD0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AFD0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DBB8807C4CFA4A89265CF23611E969" ma:contentTypeVersion="9" ma:contentTypeDescription="Stvaranje novog dokumenta." ma:contentTypeScope="" ma:versionID="79433acaf613d3b53fd24b2a5d0f0a6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3d8395fe07b01e58ba159a3b669e7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9902ED-D947-4597-8B4D-7F02C4784E45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32780A9-B34B-437C-BF15-57D64BB22B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CEB3F7-7551-43A9-AF1D-5EED4800D3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11714</TotalTime>
  <Words>541</Words>
  <Application>Microsoft Office PowerPoint</Application>
  <PresentationFormat>On-screen Show (16:9)</PresentationFormat>
  <Paragraphs>116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Segoe UI</vt:lpstr>
      <vt:lpstr>Segoe UI Semibold</vt:lpstr>
      <vt:lpstr>Times New Roman</vt:lpstr>
      <vt:lpstr>UniCredit</vt:lpstr>
      <vt:lpstr>Tema di Office</vt:lpstr>
      <vt:lpstr>PowerPoint Presentation</vt:lpstr>
      <vt:lpstr>Sadržaj</vt:lpstr>
      <vt:lpstr>UniCredit Group – key figures</vt:lpstr>
      <vt:lpstr>PowerPoint Presentation</vt:lpstr>
      <vt:lpstr>Sto godina tradicije i uvijek korak ispred</vt:lpstr>
      <vt:lpstr>PowerPoint Presentation</vt:lpstr>
      <vt:lpstr>Sadržaj</vt:lpstr>
      <vt:lpstr>Realizator 2017</vt:lpstr>
      <vt:lpstr>Realizator 2017</vt:lpstr>
    </vt:vector>
  </TitlesOfParts>
  <Company>Young Agency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Elena</dc:creator>
  <cp:lastModifiedBy>Andrea</cp:lastModifiedBy>
  <cp:revision>547</cp:revision>
  <cp:lastPrinted>2017-10-19T12:04:13Z</cp:lastPrinted>
  <dcterms:created xsi:type="dcterms:W3CDTF">2016-01-04T17:33:02Z</dcterms:created>
  <dcterms:modified xsi:type="dcterms:W3CDTF">2017-11-03T13:23:34Z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0x010100B5DBB8807C4CFA4A89265CF23611E969</vt:lpwstr>
  </property>
  <property fmtid="{D5CDD505-2E9C-101B-9397-08002B2CF9AE}" pid="3" name="TitusGUID">
    <vt:lpwstr>af7c676c-f922-4aa5-966c-4151dc94f3aa</vt:lpwstr>
  </property>
  <property fmtid="{D5CDD505-2E9C-101B-9397-08002B2CF9AE}" pid="4" name="Classification">
    <vt:lpwstr>TITUS_BL</vt:lpwstr>
  </property>
</Properties>
</file>