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73" r:id="rId5"/>
    <p:sldId id="272" r:id="rId6"/>
    <p:sldId id="271" r:id="rId7"/>
    <p:sldId id="260" r:id="rId8"/>
    <p:sldId id="269" r:id="rId9"/>
    <p:sldId id="275" r:id="rId10"/>
    <p:sldId id="258" r:id="rId11"/>
    <p:sldId id="268" r:id="rId12"/>
    <p:sldId id="259" r:id="rId13"/>
    <p:sldId id="261" r:id="rId14"/>
    <p:sldId id="266" r:id="rId15"/>
    <p:sldId id="263" r:id="rId16"/>
    <p:sldId id="264" r:id="rId17"/>
    <p:sldId id="265" r:id="rId18"/>
    <p:sldId id="26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52323-DE16-4243-AE00-644AFB131248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85E31-FF0C-49D1-96FB-CA752C31C2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38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ED4E1-BE05-4AD7-AB7C-A2E100D41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D81151-0042-449B-B0A8-DD519054D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D5B5DE-2E31-4603-A272-782E81A8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9303-FA39-4827-803B-323D70625DD2}" type="datetime1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8D9D7F-3AB1-4882-A83D-5AF247C6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AA1C92-DA79-4544-86C6-31BBC37A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987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F369D-C721-4EE7-AC52-ADEE2968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A5AFC6-81A1-4420-A53F-44B3EF155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8F00AB-0E7E-40A4-8A95-360FDCE2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406B-01F8-4B6D-BABA-4CAF2F4BCEB2}" type="datetime1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433372-F866-45C3-8C81-10C7F333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A41269-D3ED-4DE9-92DA-9F781FC9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A6D532-808F-4362-B077-752C573B0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3819FB-96F7-4CF3-97C9-59CCA1D36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BC9534-7BAF-4F72-B803-454A71C9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6941-3BF4-4E9E-AB40-2ED6EDE25050}" type="datetime1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4725FF-42A6-4194-944B-323B222F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AA6CB-20BA-4592-B625-66489EE9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9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72AC3-4D7D-4A87-8DBF-D451419A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35A9F-40D2-4927-8332-6968227A9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B6D9BB-004E-4CAB-BFC1-29A78A01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07B94-CF08-4C0F-8B2C-3DB0F152316D}" type="datetime1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A2A4C8-BA34-4B4E-91BE-6FC553FF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22F584-DAB3-422E-AE7D-B881D084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60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0A5E56-4006-4B47-BB1A-470C1BAB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695038-A659-40C0-BF59-FA4ABF400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933DE5-1013-4C13-A18A-9BD349B1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4AA3-2F5A-43AF-B698-CDA3E5EC46D5}" type="datetime1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949F27-19AC-4AC7-88AD-2B335C8C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D3595-C18C-49F2-A411-67D772BE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08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F2626-98EF-4841-84F5-EE7E704B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2375A6-86F0-4E8F-BAC1-9863959B1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FF7E62-4A9F-455C-8800-66C0754F1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8C38BD-A6CF-484C-AD40-6D5AF297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2B31-6339-4A3D-8820-DDFF011F5EA6}" type="datetime1">
              <a:rPr lang="en-GB" smtClean="0"/>
              <a:t>16/10/2018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F9513A-0B7C-406D-B934-5E9736B1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55BF0E-CA77-4044-A8FB-EBE0A7A6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E794E-9FBB-40B2-9B4E-CA3BB812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A83C6-131E-48C7-B05C-BD354008E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87FD68-D654-485C-B541-6CBF9CAC4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0A3C92-F709-4DE7-89B5-3F903CE0E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085287-98D4-40DA-A2CF-A7C633B21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F9AED96-8FF2-4DC1-B0DC-EABC4E985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3986-8427-4F62-A412-3784E95EDBB1}" type="datetime1">
              <a:rPr lang="en-GB" smtClean="0"/>
              <a:t>16/10/2018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7376048-BB20-4323-BD33-D677DA70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344727-AF5B-40B6-814B-FBF134C6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4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A7FF86-3B6D-4344-8220-D83C0384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9F5CBF-4F65-4153-BBCA-84AED1B9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BE1A-1F54-4B02-8FDB-A32614F730AF}" type="datetime1">
              <a:rPr lang="en-GB" smtClean="0"/>
              <a:t>16/10/2018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ED61CEB-E946-4022-B22F-5D2C1901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167463-89FB-41C0-A5FC-7BB7E53C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3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A6545F-7BAB-4042-8F74-BCFAFD01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3416-77F7-45EA-9A58-BA0A90D09E6A}" type="datetime1">
              <a:rPr lang="en-GB" smtClean="0"/>
              <a:t>16/10/2018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F6505A4-167F-4B2A-9E27-B1132B00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0539D5-CD71-4986-8B6C-E4C62154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90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B473F-A8A6-48EE-B611-97B8A359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A3C180-968C-4375-AA43-1529C8009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FAD85B-67D7-482A-B37A-9D843001C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374BC7-0974-45C0-9E99-CF2885E5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C615-A77F-4E32-9727-58D336CE4386}" type="datetime1">
              <a:rPr lang="en-GB" smtClean="0"/>
              <a:t>16/10/2018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677061-C47D-4625-8530-1D30F9A6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15DB1A-C624-4F88-AE13-1AF7F2E3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0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B8BF2-90A6-4808-BDD7-07E1BF5D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FAF32C-88EE-4934-85E2-A7181A015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DE6C3-6E7C-4A1E-9847-5F3620952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5861F1-E2E5-49A4-B3CC-74437E4C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584D-889E-46B7-A10B-E22E80C004EB}" type="datetime1">
              <a:rPr lang="en-GB" smtClean="0"/>
              <a:t>16/10/2018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22347C-6857-4A5B-B1DC-75BF630C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6DC64B-6205-46E0-ACFB-5F80F686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7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52E3A0-2BAE-4D92-B874-4DFD25D4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610CCC-41DD-492B-B90C-9DDB9B767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A59AFE-7884-4BD4-9DDF-CA3ECD751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88701-8B08-4475-BEC9-86E92F34FB16}" type="datetime1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52E5B5-DFA9-481A-B399-A3098CE41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Realizator, Zaklada Sveučilišta u Rijeci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BAF35B-1F38-4BC8-9C3F-5EEAA201B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49EEF-658D-4A4A-BD47-77E565EC18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0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86B262-B608-423B-B9F5-6F5B4D14CA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-119" r="-78" b="14621"/>
          <a:stretch/>
        </p:blipFill>
        <p:spPr>
          <a:xfrm>
            <a:off x="2360365" y="299294"/>
            <a:ext cx="7425147" cy="4721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32334-7352-4807-9830-4D93B05BA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411" y="5094514"/>
            <a:ext cx="11711233" cy="779727"/>
          </a:xfrm>
        </p:spPr>
        <p:txBody>
          <a:bodyPr>
            <a:normAutofit/>
          </a:bodyPr>
          <a:lstStyle/>
          <a:p>
            <a:r>
              <a:rPr lang="hr-BA" sz="4400" b="1" dirty="0">
                <a:solidFill>
                  <a:schemeClr val="bg1"/>
                </a:solidFill>
                <a:latin typeface="Gotham Light" pitchFamily="50" charset="0"/>
              </a:rPr>
              <a:t>CASE STUDY – LJEKOVITI LOŠINJ</a:t>
            </a:r>
            <a:endParaRPr lang="en-GB" sz="44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8BE890-A9C1-4A34-B45F-834EC73B1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235" y="5932430"/>
            <a:ext cx="11815409" cy="795950"/>
          </a:xfrm>
        </p:spPr>
        <p:txBody>
          <a:bodyPr>
            <a:normAutofit/>
          </a:bodyPr>
          <a:lstStyle/>
          <a:p>
            <a:r>
              <a:rPr lang="hr-BA" sz="1800" b="1" dirty="0">
                <a:solidFill>
                  <a:schemeClr val="bg1"/>
                </a:solidFill>
                <a:latin typeface="Gotham Light" pitchFamily="50" charset="0"/>
              </a:rPr>
              <a:t>Jadranka hoteli d.o.o., Mali Lošinj - Đurđica Šimičić, dir. Odjela razvoja proizvoda</a:t>
            </a:r>
          </a:p>
          <a:p>
            <a:endParaRPr lang="en-GB" sz="18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7760192-A596-48AA-9F20-A26C32B1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7677" y="6492875"/>
            <a:ext cx="5407241" cy="365125"/>
          </a:xfrm>
        </p:spPr>
        <p:txBody>
          <a:bodyPr/>
          <a:lstStyle/>
          <a:p>
            <a:r>
              <a:rPr lang="pl-PL" sz="1100" dirty="0">
                <a:latin typeface="Gotham Light" pitchFamily="50" charset="0"/>
              </a:rPr>
              <a:t>Realizator, Zaklada Sveučilišta u Rijeci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57"/>
            <a:ext cx="2495502" cy="32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9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1C2587-91F8-429F-ACD4-BA2EE4B40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-15229" r="27169" b="-21827"/>
          <a:stretch/>
        </p:blipFill>
        <p:spPr>
          <a:xfrm>
            <a:off x="6337899" y="139700"/>
            <a:ext cx="58541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F0636-DB38-4B6C-8775-73EAB319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" y="320675"/>
            <a:ext cx="5864861" cy="1325563"/>
          </a:xfrm>
        </p:spPr>
        <p:txBody>
          <a:bodyPr>
            <a:normAutofit/>
          </a:bodyPr>
          <a:lstStyle/>
          <a:p>
            <a:pPr algn="ctr"/>
            <a:r>
              <a:rPr lang="hr-BA" sz="3600" b="1" dirty="0">
                <a:solidFill>
                  <a:schemeClr val="bg1"/>
                </a:solidFill>
                <a:latin typeface="Gotham Light" pitchFamily="50" charset="0"/>
              </a:rPr>
              <a:t>GDJE SE DANAS NALAZI PODUZEĆE</a:t>
            </a:r>
            <a:endParaRPr lang="en-GB" sz="36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BD44B-72BA-4689-A783-06F118CF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2108199"/>
            <a:ext cx="5918200" cy="4068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Jedno od vodećih hotelijersko-trgovačkih društava u Hrvatskoj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Među vodećim smo turističko - trgovačkim društvima u Hrvatskoj s više od 60 milijuna eura prihoda godišnje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70 godina tradicije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Investicijski ciklus od 2009. godine - više od 170 milijuna eura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Slijedi još investicijski ciklus s min. 200 milijuna eura ulaganja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C49E3A-2741-4461-9814-E9EC0875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3919" y="6273798"/>
            <a:ext cx="5185299" cy="36512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0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856B0D-6CCC-474B-A205-02E57D6F7D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r="46666"/>
          <a:stretch/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F0636-DB38-4B6C-8775-73EAB319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0" y="250031"/>
            <a:ext cx="6400800" cy="1325563"/>
          </a:xfrm>
        </p:spPr>
        <p:txBody>
          <a:bodyPr>
            <a:normAutofit/>
          </a:bodyPr>
          <a:lstStyle/>
          <a:p>
            <a:pPr algn="ctr"/>
            <a:r>
              <a:rPr lang="hr-BA" sz="3600" b="1" dirty="0">
                <a:solidFill>
                  <a:schemeClr val="bg1"/>
                </a:solidFill>
                <a:latin typeface="Gotham Light" pitchFamily="50" charset="0"/>
              </a:rPr>
              <a:t>JADRANKA GRUPA </a:t>
            </a:r>
            <a:br>
              <a:rPr lang="hr-BA" sz="3600" b="1" dirty="0">
                <a:solidFill>
                  <a:schemeClr val="bg1"/>
                </a:solidFill>
                <a:latin typeface="Gotham Light" pitchFamily="50" charset="0"/>
              </a:rPr>
            </a:br>
            <a:r>
              <a:rPr lang="hr-BA" sz="3600" b="1" dirty="0">
                <a:solidFill>
                  <a:schemeClr val="bg1"/>
                </a:solidFill>
                <a:latin typeface="Gotham Light" pitchFamily="50" charset="0"/>
              </a:rPr>
              <a:t>DANAS</a:t>
            </a:r>
            <a:endParaRPr lang="en-GB" sz="36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BD44B-72BA-4689-A783-06F118CF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900" y="1825624"/>
            <a:ext cx="6159500" cy="45307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Društvo ostvaruje 1,1 milijun noćenja, a Lošinj 2,2 milijuna noćenja godišnje, što ga čini petom destinacijom po broju noćenja u Hrvatskoj.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Imamo 700 stalno zaposlenih djelatnika, ljeti dodatno zapošljavamo 700 sezonskih djelatnika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Jadranka je organizirana kao holding sa sljedećim društvima: Jadranka hoteli d.o.o. (brend Lošinj Hotels &amp; Villas), Jadranka kampovi d.o.o. i Kamp Slatina d.o.o. (brend Camping Cres &amp; Losinj) i Jadranka trgovina d.o.o.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Društveno odgovorno poslovanje</a:t>
            </a:r>
          </a:p>
          <a:p>
            <a:pPr>
              <a:lnSpc>
                <a:spcPct val="100000"/>
              </a:lnSpc>
            </a:pPr>
            <a:r>
              <a:rPr lang="hr-BA" sz="1800" dirty="0">
                <a:solidFill>
                  <a:schemeClr val="bg1"/>
                </a:solidFill>
                <a:latin typeface="Gotham Light" pitchFamily="50" charset="0"/>
              </a:rPr>
              <a:t>Razvojni planovi – Zračna luka Mali Lošinj, golf, Hotel Helios</a:t>
            </a:r>
            <a:endParaRPr lang="en-GB" sz="1800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C49E3A-2741-4461-9814-E9EC0875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8000" y="6400798"/>
            <a:ext cx="5185299" cy="365125"/>
          </a:xfrm>
        </p:spPr>
        <p:txBody>
          <a:bodyPr/>
          <a:lstStyle/>
          <a:p>
            <a:r>
              <a:rPr lang="pl-PL" sz="1100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sz="1100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3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7D8AC5-7A3F-4932-A599-C52C559C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t="-185" r="19378" b="185"/>
          <a:stretch/>
        </p:blipFill>
        <p:spPr>
          <a:xfrm>
            <a:off x="4902200" y="0"/>
            <a:ext cx="7289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3E81D0-93C0-48D1-8E20-BED1E41F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902200" cy="1325563"/>
          </a:xfrm>
        </p:spPr>
        <p:txBody>
          <a:bodyPr>
            <a:normAutofit/>
          </a:bodyPr>
          <a:lstStyle/>
          <a:p>
            <a:pPr algn="ctr"/>
            <a:r>
              <a:rPr lang="hr-BA" sz="4000" b="1" dirty="0">
                <a:solidFill>
                  <a:schemeClr val="bg1"/>
                </a:solidFill>
                <a:latin typeface="Gotham Light" pitchFamily="50" charset="0"/>
              </a:rPr>
              <a:t>IZAZOVI NA TRŽIŠTU</a:t>
            </a:r>
            <a:endParaRPr lang="en-GB" sz="40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9542AD-A8A4-4EE9-8CE0-65F22E3D5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55813"/>
            <a:ext cx="41910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BA" sz="2200" dirty="0">
                <a:solidFill>
                  <a:schemeClr val="bg1"/>
                </a:solidFill>
                <a:latin typeface="Gotham Light" pitchFamily="50" charset="0"/>
              </a:rPr>
              <a:t>Ciljevi – cjelogodišnje poslovanje</a:t>
            </a:r>
          </a:p>
          <a:p>
            <a:pPr>
              <a:lnSpc>
                <a:spcPct val="100000"/>
              </a:lnSpc>
            </a:pPr>
            <a:r>
              <a:rPr lang="hr-BA" sz="2200" dirty="0">
                <a:solidFill>
                  <a:schemeClr val="bg1"/>
                </a:solidFill>
                <a:latin typeface="Gotham Light" pitchFamily="50" charset="0"/>
              </a:rPr>
              <a:t>Destinacije 5* koje imaju image u svijetu</a:t>
            </a:r>
          </a:p>
          <a:p>
            <a:pPr>
              <a:lnSpc>
                <a:spcPct val="100000"/>
              </a:lnSpc>
            </a:pPr>
            <a:r>
              <a:rPr lang="hr-BA" sz="2200" dirty="0">
                <a:solidFill>
                  <a:schemeClr val="bg1"/>
                </a:solidFill>
                <a:latin typeface="Gotham Light" pitchFamily="50" charset="0"/>
              </a:rPr>
              <a:t>Konkurencija – </a:t>
            </a:r>
            <a:r>
              <a:rPr lang="hr-BA" sz="2200" dirty="0" smtClean="0">
                <a:solidFill>
                  <a:schemeClr val="bg1"/>
                </a:solidFill>
                <a:latin typeface="Gotham Light" pitchFamily="50" charset="0"/>
              </a:rPr>
              <a:t>Španjolska, </a:t>
            </a:r>
            <a:r>
              <a:rPr lang="hr-BA" sz="2200" dirty="0">
                <a:solidFill>
                  <a:schemeClr val="bg1"/>
                </a:solidFill>
                <a:latin typeface="Gotham Light" pitchFamily="50" charset="0"/>
              </a:rPr>
              <a:t>Italija, daleke destinacije</a:t>
            </a:r>
          </a:p>
          <a:p>
            <a:pPr>
              <a:lnSpc>
                <a:spcPct val="100000"/>
              </a:lnSpc>
            </a:pPr>
            <a:r>
              <a:rPr lang="hr-BA" sz="2200" dirty="0">
                <a:solidFill>
                  <a:schemeClr val="bg1"/>
                </a:solidFill>
                <a:latin typeface="Gotham Light" pitchFamily="50" charset="0"/>
              </a:rPr>
              <a:t>Poljska, Sjeverna Njemačka, Bugarska – zdravstveni turizam</a:t>
            </a:r>
            <a:endParaRPr lang="en-GB" sz="2200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8BEB29-82BE-47A7-92EE-17C8049C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" y="6318250"/>
            <a:ext cx="5088630" cy="365125"/>
          </a:xfrm>
        </p:spPr>
        <p:txBody>
          <a:bodyPr/>
          <a:lstStyle/>
          <a:p>
            <a:pPr algn="l"/>
            <a:r>
              <a:rPr lang="pl-PL" sz="1100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sz="1100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24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0774EF-5C6C-4027-A47F-5AAAB31E5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 t="8283" r="40038" b="6330"/>
          <a:stretch/>
        </p:blipFill>
        <p:spPr>
          <a:xfrm>
            <a:off x="14514" y="0"/>
            <a:ext cx="4874986" cy="6901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3E81D0-93C0-48D1-8E20-BED1E41F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899" y="-444500"/>
            <a:ext cx="6478669" cy="3165703"/>
          </a:xfrm>
        </p:spPr>
        <p:txBody>
          <a:bodyPr>
            <a:normAutofit/>
          </a:bodyPr>
          <a:lstStyle/>
          <a:p>
            <a:pPr algn="ctr"/>
            <a:r>
              <a:rPr lang="hr-BA" sz="4000" b="1" dirty="0">
                <a:solidFill>
                  <a:schemeClr val="bg1"/>
                </a:solidFill>
                <a:latin typeface="Gotham Light" pitchFamily="50" charset="0"/>
              </a:rPr>
              <a:t>NAZIV I TEMA POSLOVNOG SLUČAJA</a:t>
            </a:r>
            <a:endParaRPr lang="en-GB" sz="40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9542AD-A8A4-4EE9-8CE0-65F22E3D5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1" y="2108200"/>
            <a:ext cx="7012068" cy="5810477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LJEKOVITI LOŠINJ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 razlozi dolaska na Lošinj proljeće/jesen/zima</a:t>
            </a:r>
          </a:p>
          <a:p>
            <a:pPr algn="r">
              <a:lnSpc>
                <a:spcPct val="100000"/>
              </a:lnSpc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Istraživanje trendova</a:t>
            </a:r>
          </a:p>
          <a:p>
            <a:pPr algn="r">
              <a:lnSpc>
                <a:spcPct val="100000"/>
              </a:lnSpc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Istraživanje potencijalog tržišta</a:t>
            </a:r>
          </a:p>
          <a:p>
            <a:pPr algn="r">
              <a:lnSpc>
                <a:spcPct val="100000"/>
              </a:lnSpc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Mišljenje partnera</a:t>
            </a:r>
          </a:p>
          <a:p>
            <a:pPr algn="r">
              <a:lnSpc>
                <a:spcPct val="100000"/>
              </a:lnSpc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Definirati ciljnu skupinu</a:t>
            </a:r>
          </a:p>
          <a:p>
            <a:pPr algn="r">
              <a:lnSpc>
                <a:spcPct val="100000"/>
              </a:lnSpc>
            </a:pP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Prijedlog strategije i ciljeva /rokova za budućnost</a:t>
            </a:r>
            <a:endParaRPr lang="en-GB" sz="2400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8BEB29-82BE-47A7-92EE-17C8049C7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41061" y="6292850"/>
            <a:ext cx="5460507" cy="365125"/>
          </a:xfrm>
        </p:spPr>
        <p:txBody>
          <a:bodyPr/>
          <a:lstStyle/>
          <a:p>
            <a:pPr algn="r"/>
            <a:r>
              <a:rPr lang="pl-PL" sz="1100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sz="1100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28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150D57-34C2-4018-93F9-73BAA623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82EAF8-A8E8-4475-B183-A86AC292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3719513"/>
            <a:ext cx="9207500" cy="2819399"/>
          </a:xfrm>
          <a:solidFill>
            <a:srgbClr val="1E2845">
              <a:alpha val="44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hr-BA" sz="3200" b="1" dirty="0">
                <a:solidFill>
                  <a:schemeClr val="bg1"/>
                </a:solidFill>
                <a:latin typeface="Gotham Light" pitchFamily="50" charset="0"/>
              </a:rPr>
              <a:t>PREDUVJETI ZA OSTVARENJE PROJEKTA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Hrvatska 365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Cjelogodišnja destinacija?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Zašto Lošinj zimi ?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Komparativne i konkurentne prednosti ?</a:t>
            </a:r>
            <a:endParaRPr lang="en-GB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F553B15-AD0A-4781-A2B9-110A639F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75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F634C6-A833-4373-B97C-6E44CAB8A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7"/>
          <a:stretch/>
        </p:blipFill>
        <p:spPr>
          <a:xfrm>
            <a:off x="6451600" y="-1"/>
            <a:ext cx="5740400" cy="683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4A415F-A24D-4130-BD0B-EE9D3F8B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451600" cy="1706980"/>
          </a:xfrm>
        </p:spPr>
        <p:txBody>
          <a:bodyPr>
            <a:normAutofit/>
          </a:bodyPr>
          <a:lstStyle/>
          <a:p>
            <a:pPr algn="ctr"/>
            <a:r>
              <a:rPr lang="hr-BA" sz="3600" b="1" dirty="0">
                <a:solidFill>
                  <a:schemeClr val="bg1"/>
                </a:solidFill>
                <a:latin typeface="Gotham Light" pitchFamily="50" charset="0"/>
              </a:rPr>
              <a:t>OGRANIČENJE ZA USPJEH POSLOVNOG SLUČAJA - RIZICI</a:t>
            </a:r>
            <a:endParaRPr lang="en-GB" sz="36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076319-C85B-4A42-A6DB-7738EEF44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2251493"/>
            <a:ext cx="5969000" cy="3925469"/>
          </a:xfrm>
        </p:spPr>
        <p:txBody>
          <a:bodyPr>
            <a:normAutofit lnSpcReduction="10000"/>
          </a:bodyPr>
          <a:lstStyle/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Konkurencija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Cjenovna strategija 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Izazov dolaska na otok zimi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Unique – jedinstvenost proizvoda</a:t>
            </a:r>
          </a:p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Financijski </a:t>
            </a:r>
            <a:r>
              <a:rPr lang="hr-BA" dirty="0" smtClean="0">
                <a:solidFill>
                  <a:schemeClr val="bg1"/>
                </a:solidFill>
                <a:latin typeface="Gotham Light" pitchFamily="50" charset="0"/>
              </a:rPr>
              <a:t>izazov </a:t>
            </a:r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– koliko je </a:t>
            </a:r>
            <a:r>
              <a:rPr lang="hr-BA" dirty="0" smtClean="0">
                <a:solidFill>
                  <a:schemeClr val="bg1"/>
                </a:solidFill>
                <a:latin typeface="Gotham Light" pitchFamily="50" charset="0"/>
              </a:rPr>
              <a:t>sredstava </a:t>
            </a:r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potrebno?</a:t>
            </a:r>
            <a:endParaRPr lang="en-GB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0D4CA6-2960-44A6-9DF6-A1A84B7D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5900" y="6356350"/>
            <a:ext cx="5265198" cy="365125"/>
          </a:xfrm>
        </p:spPr>
        <p:txBody>
          <a:bodyPr/>
          <a:lstStyle/>
          <a:p>
            <a:pPr algn="l"/>
            <a:r>
              <a:rPr lang="pl-PL" dirty="0"/>
              <a:t>Realizator, Zaklada Sveučilišta u Rijeci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20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CCA9E3-778C-44DD-A954-9B4F0714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t="-1" r="-366" b="-75324"/>
          <a:stretch/>
        </p:blipFill>
        <p:spPr>
          <a:xfrm>
            <a:off x="5613400" y="0"/>
            <a:ext cx="6578599" cy="7911902"/>
          </a:xfrm>
          <a:prstGeom prst="rect">
            <a:avLst/>
          </a:prstGeom>
          <a:solidFill>
            <a:srgbClr val="1E2845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0DAD6-0D23-4F07-B0FD-0084B731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1950"/>
            <a:ext cx="5613400" cy="2005012"/>
          </a:xfrm>
        </p:spPr>
        <p:txBody>
          <a:bodyPr>
            <a:normAutofit/>
          </a:bodyPr>
          <a:lstStyle/>
          <a:p>
            <a:pPr algn="ctr"/>
            <a:r>
              <a:rPr lang="hr-BA" b="1" dirty="0">
                <a:solidFill>
                  <a:schemeClr val="bg1"/>
                </a:solidFill>
                <a:latin typeface="Gotham Light" pitchFamily="50" charset="0"/>
              </a:rPr>
              <a:t>CILJEVI POSLOVNOG SLUČAJA</a:t>
            </a:r>
            <a:endParaRPr lang="en-GB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0A4AF-6A2F-4789-9169-86BD221CD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13" y="2728912"/>
            <a:ext cx="9956800" cy="5045076"/>
          </a:xfrm>
        </p:spPr>
        <p:txBody>
          <a:bodyPr>
            <a:normAutofit/>
          </a:bodyPr>
          <a:lstStyle/>
          <a:p>
            <a:endParaRPr lang="hr-BA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Cjelogodišnje </a:t>
            </a:r>
            <a:r>
              <a:rPr lang="hr-BA" sz="2400" dirty="0" smtClean="0">
                <a:solidFill>
                  <a:schemeClr val="bg1"/>
                </a:solidFill>
                <a:latin typeface="Gotham Light" pitchFamily="50" charset="0"/>
              </a:rPr>
              <a:t>poslovanje s                                                         </a:t>
            </a:r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popunjenim </a:t>
            </a:r>
            <a:r>
              <a:rPr lang="hr-BA" sz="2400" dirty="0" smtClean="0">
                <a:solidFill>
                  <a:schemeClr val="bg1"/>
                </a:solidFill>
                <a:latin typeface="Gotham Light" pitchFamily="50" charset="0"/>
              </a:rPr>
              <a:t>kapacitetima</a:t>
            </a:r>
            <a:endParaRPr lang="hr-BA" sz="2400" dirty="0">
              <a:solidFill>
                <a:schemeClr val="bg1"/>
              </a:solidFill>
              <a:latin typeface="Gotham Light" pitchFamily="50" charset="0"/>
            </a:endParaRPr>
          </a:p>
          <a:p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Povjerenje klijenta</a:t>
            </a:r>
          </a:p>
          <a:p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Povjerenje partnera</a:t>
            </a:r>
          </a:p>
          <a:p>
            <a:r>
              <a:rPr lang="hr-BA" sz="2400" dirty="0">
                <a:solidFill>
                  <a:schemeClr val="bg1"/>
                </a:solidFill>
                <a:latin typeface="Gotham Light" pitchFamily="50" charset="0"/>
              </a:rPr>
              <a:t>Povjerenje stanovnika i cjelokupne zajendice koji podržavaju projekt</a:t>
            </a:r>
            <a:endParaRPr lang="en-GB" sz="2400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C9BB75-6784-434A-A63B-E7651360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700" y="6203950"/>
            <a:ext cx="5327342" cy="365125"/>
          </a:xfrm>
        </p:spPr>
        <p:txBody>
          <a:bodyPr/>
          <a:lstStyle/>
          <a:p>
            <a:pPr algn="l"/>
            <a:r>
              <a:rPr lang="pl-PL" dirty="0"/>
              <a:t>      Realizator, Zaklada Sveučilišta u Rijeci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327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C9BB75-6784-434A-A63B-E7651360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620305" cy="365125"/>
          </a:xfrm>
        </p:spPr>
        <p:txBody>
          <a:bodyPr/>
          <a:lstStyle/>
          <a:p>
            <a:r>
              <a:rPr lang="pl-PL"/>
              <a:t>Realizator, Zaklada Sveučilišta u Rijeci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" t="7857"/>
          <a:stretch/>
        </p:blipFill>
        <p:spPr>
          <a:xfrm>
            <a:off x="-43543" y="8709"/>
            <a:ext cx="12235543" cy="6849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0DAD6-0D23-4F07-B0FD-0084B731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428625"/>
            <a:ext cx="10515600" cy="612775"/>
          </a:xfrm>
          <a:solidFill>
            <a:srgbClr val="1E2845">
              <a:alpha val="10000"/>
            </a:srgbClr>
          </a:solidFill>
        </p:spPr>
        <p:txBody>
          <a:bodyPr>
            <a:normAutofit fontScale="90000"/>
          </a:bodyPr>
          <a:lstStyle/>
          <a:p>
            <a:r>
              <a:rPr lang="hr-BA" sz="4000" b="1" dirty="0">
                <a:solidFill>
                  <a:schemeClr val="bg1"/>
                </a:solidFill>
                <a:latin typeface="Gotham Light" pitchFamily="50" charset="0"/>
              </a:rPr>
              <a:t>OSTALE SPECIFIČNE INFORMACIJE</a:t>
            </a:r>
            <a:endParaRPr lang="en-GB" sz="4000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0A4AF-6A2F-4789-9169-86BD221CD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4889500"/>
            <a:ext cx="5994400" cy="1727200"/>
          </a:xfrm>
          <a:solidFill>
            <a:srgbClr val="1E2845">
              <a:alpha val="63000"/>
            </a:srgbClr>
          </a:solidFill>
        </p:spPr>
        <p:txBody>
          <a:bodyPr>
            <a:normAutofit fontScale="85000" lnSpcReduction="10000"/>
          </a:bodyPr>
          <a:lstStyle/>
          <a:p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Trendovi u svijetu</a:t>
            </a:r>
          </a:p>
          <a:p>
            <a:r>
              <a:rPr lang="hr-HR" dirty="0">
                <a:solidFill>
                  <a:schemeClr val="bg1"/>
                </a:solidFill>
                <a:latin typeface="Gotham Light" pitchFamily="50" charset="0"/>
              </a:rPr>
              <a:t>Marketinški alati konkurencije</a:t>
            </a:r>
          </a:p>
          <a:p>
            <a:r>
              <a:rPr lang="hr-HR" dirty="0">
                <a:solidFill>
                  <a:schemeClr val="bg1"/>
                </a:solidFill>
                <a:latin typeface="Gotham Light" pitchFamily="50" charset="0"/>
              </a:rPr>
              <a:t>Kadrovska politika – rješenja?</a:t>
            </a:r>
          </a:p>
        </p:txBody>
      </p:sp>
    </p:spTree>
    <p:extLst>
      <p:ext uri="{BB962C8B-B14F-4D97-AF65-F5344CB8AC3E}">
        <p14:creationId xmlns:p14="http://schemas.microsoft.com/office/powerpoint/2010/main" val="1989813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0DAD6-0D23-4F07-B0FD-0084B731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03" y="962819"/>
            <a:ext cx="10515600" cy="1325563"/>
          </a:xfrm>
        </p:spPr>
        <p:txBody>
          <a:bodyPr/>
          <a:lstStyle/>
          <a:p>
            <a:r>
              <a:rPr lang="hr-BA" b="1" dirty="0">
                <a:solidFill>
                  <a:schemeClr val="bg1"/>
                </a:solidFill>
                <a:latin typeface="Gotham Light" pitchFamily="50" charset="0"/>
              </a:rPr>
              <a:t>ZAKLJUČAK                                                   CASE STUDY-a</a:t>
            </a:r>
            <a:endParaRPr lang="en-GB" b="1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40A4AF-6A2F-4789-9169-86BD221CD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3251201"/>
            <a:ext cx="4978399" cy="3198812"/>
          </a:xfrm>
        </p:spPr>
        <p:txBody>
          <a:bodyPr/>
          <a:lstStyle/>
          <a:p>
            <a:r>
              <a:rPr lang="hr-BA" dirty="0">
                <a:solidFill>
                  <a:schemeClr val="bg1"/>
                </a:solidFill>
                <a:latin typeface="+mj-lt"/>
              </a:rPr>
              <a:t>Imamo li posebnost proizvoda ?</a:t>
            </a:r>
          </a:p>
          <a:p>
            <a:r>
              <a:rPr lang="hr-BA" dirty="0">
                <a:solidFill>
                  <a:schemeClr val="bg1"/>
                </a:solidFill>
                <a:latin typeface="+mj-lt"/>
              </a:rPr>
              <a:t>Odlučimo li se krenuti, koji su koraci potrebni ?</a:t>
            </a:r>
          </a:p>
          <a:p>
            <a:r>
              <a:rPr lang="hr-BA" dirty="0">
                <a:solidFill>
                  <a:schemeClr val="bg1"/>
                </a:solidFill>
                <a:latin typeface="+mj-lt"/>
              </a:rPr>
              <a:t>Vremenski period potreban do uspjeha?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C9BB75-6784-434A-A63B-E7651360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620305" cy="365125"/>
          </a:xfrm>
        </p:spPr>
        <p:txBody>
          <a:bodyPr/>
          <a:lstStyle/>
          <a:p>
            <a:r>
              <a:rPr lang="pl-PL"/>
              <a:t>Realizator, Zaklada Sveučilišta u Rijeci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68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1" b="15707"/>
          <a:stretch/>
        </p:blipFill>
        <p:spPr>
          <a:xfrm>
            <a:off x="0" y="0"/>
            <a:ext cx="12261669" cy="68710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5E18FB-B07D-4833-947F-F7845288D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405" y="4379603"/>
            <a:ext cx="7430589" cy="2491460"/>
          </a:xfrm>
          <a:solidFill>
            <a:srgbClr val="1E2845">
              <a:alpha val="42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hr-HR" dirty="0">
                <a:solidFill>
                  <a:schemeClr val="bg1"/>
                </a:solidFill>
                <a:latin typeface="Gotham Light" pitchFamily="50" charset="0"/>
              </a:rPr>
              <a:t>Sa nestrpljenjem očekujemo vaša rješenja!</a:t>
            </a:r>
          </a:p>
          <a:p>
            <a:pPr marL="0" indent="0" algn="r">
              <a:buNone/>
            </a:pPr>
            <a:r>
              <a:rPr lang="hr-HR" dirty="0">
                <a:solidFill>
                  <a:schemeClr val="bg1"/>
                </a:solidFill>
                <a:latin typeface="Gotham Light" pitchFamily="50" charset="0"/>
              </a:rPr>
              <a:t>Za sve informaicije i pitanja smo na raspolaganju:</a:t>
            </a:r>
          </a:p>
          <a:p>
            <a:pPr marL="0" indent="0" algn="r">
              <a:buNone/>
            </a:pPr>
            <a:r>
              <a:rPr lang="hr-HR" dirty="0">
                <a:solidFill>
                  <a:schemeClr val="bg1"/>
                </a:solidFill>
                <a:latin typeface="Gotham Light" pitchFamily="50" charset="0"/>
              </a:rPr>
              <a:t>Đurđica Šimičić</a:t>
            </a:r>
          </a:p>
          <a:p>
            <a:pPr marL="0" indent="0" algn="r">
              <a:buNone/>
            </a:pPr>
            <a:r>
              <a:rPr lang="hr-HR" dirty="0">
                <a:solidFill>
                  <a:schemeClr val="bg1"/>
                </a:solidFill>
                <a:latin typeface="Gotham Light" pitchFamily="50" charset="0"/>
              </a:rPr>
              <a:t>djurdjica.simicic@jadranka.hr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240D9A-54D2-4962-8CBB-423EB7C4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4700" y="6459571"/>
            <a:ext cx="4114800" cy="365125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9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5512BA-76DF-4D44-9754-62E5DEE9E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20251"/>
          <a:stretch/>
        </p:blipFill>
        <p:spPr>
          <a:xfrm>
            <a:off x="4267200" y="0"/>
            <a:ext cx="7924800" cy="687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00F6F-F20D-4B61-A3AB-5D248EB4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52400"/>
            <a:ext cx="4140201" cy="1325563"/>
          </a:xfrm>
        </p:spPr>
        <p:txBody>
          <a:bodyPr>
            <a:normAutofit/>
          </a:bodyPr>
          <a:lstStyle/>
          <a:p>
            <a:pPr algn="ctr"/>
            <a:r>
              <a:rPr lang="hr-BA" sz="3200" dirty="0">
                <a:solidFill>
                  <a:schemeClr val="bg1"/>
                </a:solidFill>
                <a:latin typeface="Gotham Light" pitchFamily="50" charset="0"/>
              </a:rPr>
              <a:t>PREDSTAVLJANJE PODUZEĆA</a:t>
            </a:r>
            <a:endParaRPr lang="en-GB" sz="3200" dirty="0">
              <a:solidFill>
                <a:schemeClr val="bg1"/>
              </a:solidFill>
              <a:latin typeface="Gotham Ligh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A50D06-5FED-44F3-8A5D-4A52F1897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8" y="1710267"/>
            <a:ext cx="4013202" cy="514773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Gotham Light" pitchFamily="50" charset="0"/>
              </a:rPr>
              <a:t>M I S I J A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Biti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top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destinacija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na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Jadranu</a:t>
            </a:r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poznata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po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vrhunskoj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i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jedinstvenoj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usluzi</a:t>
            </a:r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specijaliziranoj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za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zdravi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odmor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!</a:t>
            </a:r>
            <a:endParaRPr lang="hr-BA" dirty="0">
              <a:solidFill>
                <a:schemeClr val="bg1"/>
              </a:solidFill>
              <a:latin typeface="Gotham Light" pitchFamily="50" charset="0"/>
            </a:endParaRPr>
          </a:p>
          <a:p>
            <a:pPr marL="0" indent="0" algn="ctr">
              <a:buNone/>
            </a:pPr>
            <a:endParaRPr lang="hr-BA" sz="1800" dirty="0">
              <a:solidFill>
                <a:schemeClr val="bg1"/>
              </a:solidFill>
              <a:latin typeface="Gotham Light" pitchFamily="50" charset="0"/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Gotham Light" pitchFamily="50" charset="0"/>
              </a:rPr>
              <a:t>V I Z I J A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Biti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poduzeće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koje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je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poželjan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poslodavac</a:t>
            </a:r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i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uzor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u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stvaranju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jedinstvenih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proizvoda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i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usluga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,</a:t>
            </a:r>
            <a:r>
              <a:rPr lang="hr-BA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uvažavajući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sve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posebnosti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Gotham Light" pitchFamily="50" charset="0"/>
              </a:rPr>
              <a:t>destinacije</a:t>
            </a:r>
            <a:r>
              <a:rPr lang="en-GB" dirty="0">
                <a:solidFill>
                  <a:schemeClr val="bg1"/>
                </a:solidFill>
                <a:latin typeface="Gotham Light" pitchFamily="50" charset="0"/>
              </a:rPr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993235-2213-483B-BFBF-88618A2A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4048" y="6492875"/>
            <a:ext cx="4965271" cy="365125"/>
          </a:xfrm>
        </p:spPr>
        <p:txBody>
          <a:bodyPr/>
          <a:lstStyle/>
          <a:p>
            <a:pPr algn="l"/>
            <a:r>
              <a:rPr lang="pl-PL" sz="1100" dirty="0">
                <a:solidFill>
                  <a:schemeClr val="tx1"/>
                </a:solidFill>
                <a:latin typeface="Gotham Light" pitchFamily="50" charset="0"/>
              </a:rPr>
              <a:t>Realizator, Zaklada Sveučilišta u Rijeci</a:t>
            </a:r>
            <a:endParaRPr lang="en-GB" sz="1100" dirty="0">
              <a:solidFill>
                <a:schemeClr val="tx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8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"/>
          <a:stretch/>
        </p:blipFill>
        <p:spPr>
          <a:xfrm>
            <a:off x="0" y="0"/>
            <a:ext cx="12192000" cy="68450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AC1CB-FBEE-4FCE-9F11-FEAD96B8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11932" cy="365125"/>
          </a:xfrm>
        </p:spPr>
        <p:txBody>
          <a:bodyPr/>
          <a:lstStyle/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Realizator, Zaklada Sveučilišta u Rijeci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733" y="-541577"/>
            <a:ext cx="5029200" cy="3555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173"/>
            <a:ext cx="1621867" cy="1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538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AC1CB-FBEE-4FCE-9F11-FEAD96B8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11932" cy="365125"/>
          </a:xfrm>
        </p:spPr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68" y="418724"/>
            <a:ext cx="2844798" cy="1414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173"/>
            <a:ext cx="1621867" cy="1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AC1CB-FBEE-4FCE-9F11-FEAD96B8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11932" cy="365125"/>
          </a:xfrm>
        </p:spPr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533" y="130171"/>
            <a:ext cx="3048002" cy="304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173"/>
            <a:ext cx="1621867" cy="1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8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15230"/>
          <a:stretch/>
        </p:blipFill>
        <p:spPr>
          <a:xfrm>
            <a:off x="-32084" y="0"/>
            <a:ext cx="12224084" cy="6890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2" y="-139336"/>
            <a:ext cx="4630662" cy="2838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173"/>
            <a:ext cx="1621867" cy="1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8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8F4EF-91A0-42DD-BBCE-EB29CB90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AC1CB-FBEE-4FCE-9F11-FEAD96B8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11932" cy="365125"/>
          </a:xfrm>
        </p:spPr>
        <p:txBody>
          <a:bodyPr/>
          <a:lstStyle/>
          <a:p>
            <a:r>
              <a:rPr lang="pl-PL"/>
              <a:t>Realizator, Zaklada Sveučilišta u Rijeci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" b="1308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97" y="292099"/>
            <a:ext cx="3849186" cy="2439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173"/>
            <a:ext cx="1621867" cy="15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45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AC1CB-FBEE-4FCE-9F11-FEAD96B8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6537" y="6492875"/>
            <a:ext cx="5211932" cy="365125"/>
          </a:xfrm>
        </p:spPr>
        <p:txBody>
          <a:bodyPr/>
          <a:lstStyle/>
          <a:p>
            <a:r>
              <a:rPr lang="pl-PL" sz="1100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sz="1100" dirty="0">
              <a:solidFill>
                <a:schemeClr val="bg1"/>
              </a:solidFill>
              <a:latin typeface="Gotham Light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35" y="3460589"/>
            <a:ext cx="6456707" cy="339741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" y="2133600"/>
            <a:ext cx="7086602" cy="472440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0"/>
            <a:ext cx="5219700" cy="347980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t="26344" r="-40"/>
          <a:stretch/>
        </p:blipFill>
        <p:spPr>
          <a:xfrm>
            <a:off x="2176" y="0"/>
            <a:ext cx="7097124" cy="347980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8F4EF-91A0-42DD-BBCE-EB29CB9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538" y="1562100"/>
            <a:ext cx="6982096" cy="2933700"/>
          </a:xfrm>
        </p:spPr>
        <p:txBody>
          <a:bodyPr/>
          <a:lstStyle/>
          <a:p>
            <a:r>
              <a:rPr lang="hr-BA" b="1" dirty="0">
                <a:solidFill>
                  <a:schemeClr val="bg1"/>
                </a:solidFill>
                <a:latin typeface="Gotham Light" pitchFamily="50" charset="0"/>
              </a:rPr>
              <a:t>RESTORANI</a:t>
            </a:r>
            <a:endParaRPr lang="en-GB" b="1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39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CAC1CB-FBEE-4FCE-9F11-FEAD96B8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6537" y="6492875"/>
            <a:ext cx="5211932" cy="365125"/>
          </a:xfrm>
        </p:spPr>
        <p:txBody>
          <a:bodyPr/>
          <a:lstStyle/>
          <a:p>
            <a:r>
              <a:rPr lang="pl-PL" sz="1100" dirty="0">
                <a:solidFill>
                  <a:schemeClr val="bg1"/>
                </a:solidFill>
                <a:latin typeface="Gotham Light" pitchFamily="50" charset="0"/>
              </a:rPr>
              <a:t>Realizator, Zaklada Sveučilišta u Rijeci</a:t>
            </a:r>
            <a:endParaRPr lang="en-GB" sz="1100" dirty="0">
              <a:solidFill>
                <a:schemeClr val="bg1"/>
              </a:solidFill>
              <a:latin typeface="Gotham Light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" y="-1268549"/>
            <a:ext cx="12189824" cy="8126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8F4EF-91A0-42DD-BBCE-EB29CB908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537" y="4749800"/>
            <a:ext cx="6982096" cy="2933700"/>
          </a:xfrm>
        </p:spPr>
        <p:txBody>
          <a:bodyPr/>
          <a:lstStyle/>
          <a:p>
            <a:r>
              <a:rPr lang="hr-BA" b="1" dirty="0">
                <a:solidFill>
                  <a:schemeClr val="bg1"/>
                </a:solidFill>
                <a:latin typeface="Gotham Light" pitchFamily="50" charset="0"/>
              </a:rPr>
              <a:t>RESTORANI</a:t>
            </a:r>
            <a:endParaRPr lang="en-GB" b="1" dirty="0">
              <a:solidFill>
                <a:schemeClr val="bg1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67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514</Words>
  <Application>Microsoft Office PowerPoint</Application>
  <PresentationFormat>Widescreen</PresentationFormat>
  <Paragraphs>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Gotham Light</vt:lpstr>
      <vt:lpstr>Office Theme</vt:lpstr>
      <vt:lpstr>CASE STUDY – LJEKOVITI LOŠINJ</vt:lpstr>
      <vt:lpstr>PREDSTAVLJANJE PODUZEĆA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RESTORANI</vt:lpstr>
      <vt:lpstr>RESTORANI</vt:lpstr>
      <vt:lpstr>GDJE SE DANAS NALAZI PODUZEĆE</vt:lpstr>
      <vt:lpstr>JADRANKA GRUPA  DANAS</vt:lpstr>
      <vt:lpstr>IZAZOVI NA TRŽIŠTU</vt:lpstr>
      <vt:lpstr>NAZIV I TEMA POSLOVNOG SLUČAJA</vt:lpstr>
      <vt:lpstr>PowerPoint Presentation</vt:lpstr>
      <vt:lpstr>OGRANIČENJE ZA USPJEH POSLOVNOG SLUČAJA - RIZICI</vt:lpstr>
      <vt:lpstr>CILJEVI POSLOVNOG SLUČAJA</vt:lpstr>
      <vt:lpstr>OSTALE SPECIFIČNE INFORMACIJE</vt:lpstr>
      <vt:lpstr>ZAKLJUČAK                                                   CASE STUDY-a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– LJEKOVITI LOŠINJ</dc:title>
  <dc:creator>Durdica Simicic</dc:creator>
  <cp:lastModifiedBy>Andrea</cp:lastModifiedBy>
  <cp:revision>57</cp:revision>
  <dcterms:created xsi:type="dcterms:W3CDTF">2018-10-14T00:26:19Z</dcterms:created>
  <dcterms:modified xsi:type="dcterms:W3CDTF">2018-10-16T12:42:52Z</dcterms:modified>
</cp:coreProperties>
</file>