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9" r:id="rId4"/>
    <p:sldId id="257" r:id="rId5"/>
    <p:sldId id="271" r:id="rId6"/>
    <p:sldId id="270" r:id="rId7"/>
    <p:sldId id="259" r:id="rId8"/>
    <p:sldId id="261" r:id="rId9"/>
    <p:sldId id="274" r:id="rId10"/>
    <p:sldId id="276" r:id="rId11"/>
    <p:sldId id="272" r:id="rId12"/>
    <p:sldId id="277" r:id="rId13"/>
    <p:sldId id="273" r:id="rId14"/>
    <p:sldId id="263" r:id="rId15"/>
    <p:sldId id="264" r:id="rId16"/>
    <p:sldId id="268" r:id="rId17"/>
    <p:sldId id="265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883" autoAdjust="0"/>
  </p:normalViewPr>
  <p:slideViewPr>
    <p:cSldViewPr snapToGrid="0">
      <p:cViewPr varScale="1">
        <p:scale>
          <a:sx n="80" d="100"/>
          <a:sy n="80" d="100"/>
        </p:scale>
        <p:origin x="6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B0C87-D4B4-4BFB-9EDD-C4F03C8FFDF3}" type="doc">
      <dgm:prSet loTypeId="urn:microsoft.com/office/officeart/2005/8/layout/equation2" loCatId="relationship" qsTypeId="urn:microsoft.com/office/officeart/2005/8/quickstyle/simple1" qsCatId="simple" csTypeId="urn:microsoft.com/office/officeart/2005/8/colors/accent5_5" csCatId="accent5" phldr="1"/>
      <dgm:spPr/>
    </dgm:pt>
    <dgm:pt modelId="{FDDC1103-7851-4110-9DB9-65526D9241D5}">
      <dgm:prSet phldrT="[Text]"/>
      <dgm:spPr/>
      <dgm:t>
        <a:bodyPr/>
        <a:lstStyle/>
        <a:p>
          <a:r>
            <a:rPr lang="hr-HR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Prikupljanje sredstava</a:t>
          </a:r>
        </a:p>
      </dgm:t>
    </dgm:pt>
    <dgm:pt modelId="{A5148CB4-4B41-48F6-9C5A-D578A778ACF2}" type="parTrans" cxnId="{A1DBDE59-D449-44EE-A200-0424F8E2E3BB}">
      <dgm:prSet/>
      <dgm:spPr/>
      <dgm:t>
        <a:bodyPr/>
        <a:lstStyle/>
        <a:p>
          <a:endParaRPr lang="hr-HR"/>
        </a:p>
      </dgm:t>
    </dgm:pt>
    <dgm:pt modelId="{1326D55F-E879-44DB-9997-0ADD2A31310C}" type="sibTrans" cxnId="{A1DBDE59-D449-44EE-A200-0424F8E2E3BB}">
      <dgm:prSet/>
      <dgm:spPr/>
      <dgm:t>
        <a:bodyPr/>
        <a:lstStyle/>
        <a:p>
          <a:endParaRPr lang="hr-HR"/>
        </a:p>
      </dgm:t>
    </dgm:pt>
    <dgm:pt modelId="{6FDB2D6C-961D-47FA-88B8-FEC72838E87F}">
      <dgm:prSet phldrT="[Text]"/>
      <dgm:spPr/>
      <dgm:t>
        <a:bodyPr/>
        <a:lstStyle/>
        <a:p>
          <a:r>
            <a:rPr lang="hr-HR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Distribucija sredstava</a:t>
          </a:r>
        </a:p>
      </dgm:t>
    </dgm:pt>
    <dgm:pt modelId="{CDDC80E9-C5E5-4108-9A1D-3CA1C5F062B3}" type="parTrans" cxnId="{610396ED-3330-4217-8D17-3C7CEE5F0F84}">
      <dgm:prSet/>
      <dgm:spPr/>
      <dgm:t>
        <a:bodyPr/>
        <a:lstStyle/>
        <a:p>
          <a:endParaRPr lang="hr-HR"/>
        </a:p>
      </dgm:t>
    </dgm:pt>
    <dgm:pt modelId="{1B9292C1-E469-4E33-A0CA-4B3C3864AD20}" type="sibTrans" cxnId="{610396ED-3330-4217-8D17-3C7CEE5F0F84}">
      <dgm:prSet/>
      <dgm:spPr/>
      <dgm:t>
        <a:bodyPr/>
        <a:lstStyle/>
        <a:p>
          <a:endParaRPr lang="hr-HR"/>
        </a:p>
      </dgm:t>
    </dgm:pt>
    <dgm:pt modelId="{7DE8D334-A484-4C45-83E5-0FEF1998C2E8}">
      <dgm:prSet phldrT="[Text]"/>
      <dgm:spPr/>
      <dgm:t>
        <a:bodyPr/>
        <a:lstStyle/>
        <a:p>
          <a:r>
            <a:rPr lang="hr-HR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Promocija društvenih vrijednosti i doprinos razvoju lokalne zajednice</a:t>
          </a:r>
        </a:p>
      </dgm:t>
    </dgm:pt>
    <dgm:pt modelId="{A39B4851-DDBC-4B28-87AF-58F0E9B34447}" type="parTrans" cxnId="{BE1B9EE9-EBA1-47F2-8B85-F07F7F5209D3}">
      <dgm:prSet/>
      <dgm:spPr/>
      <dgm:t>
        <a:bodyPr/>
        <a:lstStyle/>
        <a:p>
          <a:endParaRPr lang="hr-HR"/>
        </a:p>
      </dgm:t>
    </dgm:pt>
    <dgm:pt modelId="{04DCD3BA-5003-470B-A1DA-5C2BE4EF6871}" type="sibTrans" cxnId="{BE1B9EE9-EBA1-47F2-8B85-F07F7F5209D3}">
      <dgm:prSet/>
      <dgm:spPr/>
      <dgm:t>
        <a:bodyPr/>
        <a:lstStyle/>
        <a:p>
          <a:endParaRPr lang="hr-HR"/>
        </a:p>
      </dgm:t>
    </dgm:pt>
    <dgm:pt modelId="{8009A297-5380-48C0-81B1-830000C16E86}" type="pres">
      <dgm:prSet presAssocID="{EBDB0C87-D4B4-4BFB-9EDD-C4F03C8FFDF3}" presName="Name0" presStyleCnt="0">
        <dgm:presLayoutVars>
          <dgm:dir/>
          <dgm:resizeHandles val="exact"/>
        </dgm:presLayoutVars>
      </dgm:prSet>
      <dgm:spPr/>
    </dgm:pt>
    <dgm:pt modelId="{24DF3F2F-7B86-4CE5-A66F-AAEF559CCD67}" type="pres">
      <dgm:prSet presAssocID="{EBDB0C87-D4B4-4BFB-9EDD-C4F03C8FFDF3}" presName="vNodes" presStyleCnt="0"/>
      <dgm:spPr/>
    </dgm:pt>
    <dgm:pt modelId="{FF4C29EB-8AE9-402D-B001-10D012FCA7FE}" type="pres">
      <dgm:prSet presAssocID="{FDDC1103-7851-4110-9DB9-65526D9241D5}" presName="node" presStyleLbl="node1" presStyleIdx="0" presStyleCnt="3">
        <dgm:presLayoutVars>
          <dgm:bulletEnabled val="1"/>
        </dgm:presLayoutVars>
      </dgm:prSet>
      <dgm:spPr/>
    </dgm:pt>
    <dgm:pt modelId="{1F0DA175-B79A-4830-A92B-1B29328E389C}" type="pres">
      <dgm:prSet presAssocID="{1326D55F-E879-44DB-9997-0ADD2A31310C}" presName="spacerT" presStyleCnt="0"/>
      <dgm:spPr/>
    </dgm:pt>
    <dgm:pt modelId="{CD087102-D79C-4CAF-9A00-DAA36986E3B0}" type="pres">
      <dgm:prSet presAssocID="{1326D55F-E879-44DB-9997-0ADD2A31310C}" presName="sibTrans" presStyleLbl="sibTrans2D1" presStyleIdx="0" presStyleCnt="2"/>
      <dgm:spPr/>
    </dgm:pt>
    <dgm:pt modelId="{7AE34977-5D3A-4087-999F-5B42D0C8CFE4}" type="pres">
      <dgm:prSet presAssocID="{1326D55F-E879-44DB-9997-0ADD2A31310C}" presName="spacerB" presStyleCnt="0"/>
      <dgm:spPr/>
    </dgm:pt>
    <dgm:pt modelId="{DAB0ABF1-B35E-41CB-ABC0-AD21336EB5C1}" type="pres">
      <dgm:prSet presAssocID="{6FDB2D6C-961D-47FA-88B8-FEC72838E87F}" presName="node" presStyleLbl="node1" presStyleIdx="1" presStyleCnt="3">
        <dgm:presLayoutVars>
          <dgm:bulletEnabled val="1"/>
        </dgm:presLayoutVars>
      </dgm:prSet>
      <dgm:spPr/>
    </dgm:pt>
    <dgm:pt modelId="{74A35A0A-3F75-48D3-8333-70B2150BF1F0}" type="pres">
      <dgm:prSet presAssocID="{EBDB0C87-D4B4-4BFB-9EDD-C4F03C8FFDF3}" presName="sibTransLast" presStyleLbl="sibTrans2D1" presStyleIdx="1" presStyleCnt="2"/>
      <dgm:spPr/>
    </dgm:pt>
    <dgm:pt modelId="{6A5C9813-B650-4AA4-84D2-C51C9AA07FA0}" type="pres">
      <dgm:prSet presAssocID="{EBDB0C87-D4B4-4BFB-9EDD-C4F03C8FFDF3}" presName="connectorText" presStyleLbl="sibTrans2D1" presStyleIdx="1" presStyleCnt="2"/>
      <dgm:spPr/>
    </dgm:pt>
    <dgm:pt modelId="{355A1F4E-9E74-41B9-8AFA-F86CF817F7E4}" type="pres">
      <dgm:prSet presAssocID="{EBDB0C87-D4B4-4BFB-9EDD-C4F03C8FFDF3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E459370E-AC23-4A91-B008-7E69683DFB3A}" type="presOf" srcId="{EBDB0C87-D4B4-4BFB-9EDD-C4F03C8FFDF3}" destId="{8009A297-5380-48C0-81B1-830000C16E86}" srcOrd="0" destOrd="0" presId="urn:microsoft.com/office/officeart/2005/8/layout/equation2"/>
    <dgm:cxn modelId="{5E8FF647-AE25-46B2-B694-66358B21D78D}" type="presOf" srcId="{7DE8D334-A484-4C45-83E5-0FEF1998C2E8}" destId="{355A1F4E-9E74-41B9-8AFA-F86CF817F7E4}" srcOrd="0" destOrd="0" presId="urn:microsoft.com/office/officeart/2005/8/layout/equation2"/>
    <dgm:cxn modelId="{58916D68-D57E-4F31-92DC-42DF3E721C3A}" type="presOf" srcId="{1B9292C1-E469-4E33-A0CA-4B3C3864AD20}" destId="{6A5C9813-B650-4AA4-84D2-C51C9AA07FA0}" srcOrd="1" destOrd="0" presId="urn:microsoft.com/office/officeart/2005/8/layout/equation2"/>
    <dgm:cxn modelId="{A1DBDE59-D449-44EE-A200-0424F8E2E3BB}" srcId="{EBDB0C87-D4B4-4BFB-9EDD-C4F03C8FFDF3}" destId="{FDDC1103-7851-4110-9DB9-65526D9241D5}" srcOrd="0" destOrd="0" parTransId="{A5148CB4-4B41-48F6-9C5A-D578A778ACF2}" sibTransId="{1326D55F-E879-44DB-9997-0ADD2A31310C}"/>
    <dgm:cxn modelId="{57F7EFB0-0D18-49C2-B033-41EE0CE66638}" type="presOf" srcId="{1B9292C1-E469-4E33-A0CA-4B3C3864AD20}" destId="{74A35A0A-3F75-48D3-8333-70B2150BF1F0}" srcOrd="0" destOrd="0" presId="urn:microsoft.com/office/officeart/2005/8/layout/equation2"/>
    <dgm:cxn modelId="{6A8711D8-8426-4004-BF6A-DE6FBDA73F13}" type="presOf" srcId="{6FDB2D6C-961D-47FA-88B8-FEC72838E87F}" destId="{DAB0ABF1-B35E-41CB-ABC0-AD21336EB5C1}" srcOrd="0" destOrd="0" presId="urn:microsoft.com/office/officeart/2005/8/layout/equation2"/>
    <dgm:cxn modelId="{A560A9E2-B249-460B-BF3C-3980D31A6B0D}" type="presOf" srcId="{1326D55F-E879-44DB-9997-0ADD2A31310C}" destId="{CD087102-D79C-4CAF-9A00-DAA36986E3B0}" srcOrd="0" destOrd="0" presId="urn:microsoft.com/office/officeart/2005/8/layout/equation2"/>
    <dgm:cxn modelId="{FEACCFE6-09DE-466B-B60E-B40E9179261D}" type="presOf" srcId="{FDDC1103-7851-4110-9DB9-65526D9241D5}" destId="{FF4C29EB-8AE9-402D-B001-10D012FCA7FE}" srcOrd="0" destOrd="0" presId="urn:microsoft.com/office/officeart/2005/8/layout/equation2"/>
    <dgm:cxn modelId="{BE1B9EE9-EBA1-47F2-8B85-F07F7F5209D3}" srcId="{EBDB0C87-D4B4-4BFB-9EDD-C4F03C8FFDF3}" destId="{7DE8D334-A484-4C45-83E5-0FEF1998C2E8}" srcOrd="2" destOrd="0" parTransId="{A39B4851-DDBC-4B28-87AF-58F0E9B34447}" sibTransId="{04DCD3BA-5003-470B-A1DA-5C2BE4EF6871}"/>
    <dgm:cxn modelId="{610396ED-3330-4217-8D17-3C7CEE5F0F84}" srcId="{EBDB0C87-D4B4-4BFB-9EDD-C4F03C8FFDF3}" destId="{6FDB2D6C-961D-47FA-88B8-FEC72838E87F}" srcOrd="1" destOrd="0" parTransId="{CDDC80E9-C5E5-4108-9A1D-3CA1C5F062B3}" sibTransId="{1B9292C1-E469-4E33-A0CA-4B3C3864AD20}"/>
    <dgm:cxn modelId="{8165588C-00C0-4D7C-BDBC-4956A1BC21A0}" type="presParOf" srcId="{8009A297-5380-48C0-81B1-830000C16E86}" destId="{24DF3F2F-7B86-4CE5-A66F-AAEF559CCD67}" srcOrd="0" destOrd="0" presId="urn:microsoft.com/office/officeart/2005/8/layout/equation2"/>
    <dgm:cxn modelId="{47BBB62E-F0C2-4424-BC9F-F9B27D141511}" type="presParOf" srcId="{24DF3F2F-7B86-4CE5-A66F-AAEF559CCD67}" destId="{FF4C29EB-8AE9-402D-B001-10D012FCA7FE}" srcOrd="0" destOrd="0" presId="urn:microsoft.com/office/officeart/2005/8/layout/equation2"/>
    <dgm:cxn modelId="{81F07CC0-5681-453D-8E3A-4485E6BA221F}" type="presParOf" srcId="{24DF3F2F-7B86-4CE5-A66F-AAEF559CCD67}" destId="{1F0DA175-B79A-4830-A92B-1B29328E389C}" srcOrd="1" destOrd="0" presId="urn:microsoft.com/office/officeart/2005/8/layout/equation2"/>
    <dgm:cxn modelId="{F06878EC-FC5B-4135-85D8-0EA635101A07}" type="presParOf" srcId="{24DF3F2F-7B86-4CE5-A66F-AAEF559CCD67}" destId="{CD087102-D79C-4CAF-9A00-DAA36986E3B0}" srcOrd="2" destOrd="0" presId="urn:microsoft.com/office/officeart/2005/8/layout/equation2"/>
    <dgm:cxn modelId="{02CAEDF9-3F6A-4C3A-885A-863B99B5F27C}" type="presParOf" srcId="{24DF3F2F-7B86-4CE5-A66F-AAEF559CCD67}" destId="{7AE34977-5D3A-4087-999F-5B42D0C8CFE4}" srcOrd="3" destOrd="0" presId="urn:microsoft.com/office/officeart/2005/8/layout/equation2"/>
    <dgm:cxn modelId="{AFCDF32F-7CC8-457D-AF74-2D430C1E3A54}" type="presParOf" srcId="{24DF3F2F-7B86-4CE5-A66F-AAEF559CCD67}" destId="{DAB0ABF1-B35E-41CB-ABC0-AD21336EB5C1}" srcOrd="4" destOrd="0" presId="urn:microsoft.com/office/officeart/2005/8/layout/equation2"/>
    <dgm:cxn modelId="{BE9BD477-AC5F-4E97-88FB-EAE29C9F0C36}" type="presParOf" srcId="{8009A297-5380-48C0-81B1-830000C16E86}" destId="{74A35A0A-3F75-48D3-8333-70B2150BF1F0}" srcOrd="1" destOrd="0" presId="urn:microsoft.com/office/officeart/2005/8/layout/equation2"/>
    <dgm:cxn modelId="{8F258F69-5D29-47F0-BB63-F57FC7726AFF}" type="presParOf" srcId="{74A35A0A-3F75-48D3-8333-70B2150BF1F0}" destId="{6A5C9813-B650-4AA4-84D2-C51C9AA07FA0}" srcOrd="0" destOrd="0" presId="urn:microsoft.com/office/officeart/2005/8/layout/equation2"/>
    <dgm:cxn modelId="{AE5E658A-22D5-47BE-874D-DDA83BE18ADF}" type="presParOf" srcId="{8009A297-5380-48C0-81B1-830000C16E86}" destId="{355A1F4E-9E74-41B9-8AFA-F86CF817F7E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DDF3F-0F78-487A-8C8A-9EE0B018912E}" type="doc">
      <dgm:prSet loTypeId="urn:microsoft.com/office/officeart/2005/8/layout/h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hr-HR"/>
        </a:p>
      </dgm:t>
    </dgm:pt>
    <dgm:pt modelId="{4B96EF12-6DAB-4EA8-8F3C-82D9CDDC89D1}">
      <dgm:prSet phldrT="[Text]"/>
      <dgm:spPr/>
      <dgm:t>
        <a:bodyPr/>
        <a:lstStyle/>
        <a:p>
          <a:pPr algn="r"/>
          <a:r>
            <a:rPr lang="hr-HR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Prikupljanje sredstava</a:t>
          </a:r>
        </a:p>
      </dgm:t>
    </dgm:pt>
    <dgm:pt modelId="{15987C4C-BA0A-4CD4-87D8-710CCC6B531C}" type="parTrans" cxnId="{75F8EDAB-066C-4961-9D3E-5177B636C741}">
      <dgm:prSet/>
      <dgm:spPr/>
      <dgm:t>
        <a:bodyPr/>
        <a:lstStyle/>
        <a:p>
          <a:endParaRPr lang="hr-HR"/>
        </a:p>
      </dgm:t>
    </dgm:pt>
    <dgm:pt modelId="{F4F7866D-DDD8-43A7-ACB0-8F543368709D}" type="sibTrans" cxnId="{75F8EDAB-066C-4961-9D3E-5177B636C741}">
      <dgm:prSet/>
      <dgm:spPr/>
      <dgm:t>
        <a:bodyPr/>
        <a:lstStyle/>
        <a:p>
          <a:endParaRPr lang="hr-HR"/>
        </a:p>
      </dgm:t>
    </dgm:pt>
    <dgm:pt modelId="{9C5272B5-FF2E-4A9F-A01D-FAEAD0D33592}">
      <dgm:prSet phldrT="[Text]" custT="1"/>
      <dgm:spPr/>
      <dgm:t>
        <a:bodyPr/>
        <a:lstStyle/>
        <a:p>
          <a:pPr algn="l"/>
          <a:r>
            <a:rPr lang="hr-HR" sz="13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Javne kampanje i inovativni oblici zakladništva</a:t>
          </a:r>
        </a:p>
      </dgm:t>
    </dgm:pt>
    <dgm:pt modelId="{CDD66742-EC09-499E-B02F-9D9C962CB03E}" type="parTrans" cxnId="{C49BA414-8C51-46AE-9547-1C6C9367EBBD}">
      <dgm:prSet/>
      <dgm:spPr/>
      <dgm:t>
        <a:bodyPr/>
        <a:lstStyle/>
        <a:p>
          <a:endParaRPr lang="hr-HR"/>
        </a:p>
      </dgm:t>
    </dgm:pt>
    <dgm:pt modelId="{FC2A4973-D7A8-40C3-A2AC-35337B174EAB}" type="sibTrans" cxnId="{C49BA414-8C51-46AE-9547-1C6C9367EBBD}">
      <dgm:prSet/>
      <dgm:spPr/>
      <dgm:t>
        <a:bodyPr/>
        <a:lstStyle/>
        <a:p>
          <a:endParaRPr lang="hr-HR"/>
        </a:p>
      </dgm:t>
    </dgm:pt>
    <dgm:pt modelId="{5EA90806-D3A6-4E72-81DF-06DC79137220}">
      <dgm:prSet phldrT="[Text]"/>
      <dgm:spPr/>
      <dgm:t>
        <a:bodyPr/>
        <a:lstStyle/>
        <a:p>
          <a:r>
            <a:rPr lang="hr-HR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Distribucija sredstava</a:t>
          </a:r>
        </a:p>
      </dgm:t>
    </dgm:pt>
    <dgm:pt modelId="{A87A637E-29F2-415C-A046-9ACA252A4444}" type="parTrans" cxnId="{8CDBFDFC-CCD2-496C-AFEF-292B0A41CAAC}">
      <dgm:prSet/>
      <dgm:spPr/>
      <dgm:t>
        <a:bodyPr/>
        <a:lstStyle/>
        <a:p>
          <a:endParaRPr lang="hr-HR"/>
        </a:p>
      </dgm:t>
    </dgm:pt>
    <dgm:pt modelId="{2CA05472-7723-4779-A7BE-A27F11520FBC}" type="sibTrans" cxnId="{8CDBFDFC-CCD2-496C-AFEF-292B0A41CAAC}">
      <dgm:prSet/>
      <dgm:spPr/>
      <dgm:t>
        <a:bodyPr/>
        <a:lstStyle/>
        <a:p>
          <a:endParaRPr lang="hr-HR"/>
        </a:p>
      </dgm:t>
    </dgm:pt>
    <dgm:pt modelId="{A9C19A7F-2AEA-45F8-9763-DA05F5C47D01}">
      <dgm:prSet phldrT="[Text]"/>
      <dgm:spPr/>
      <dgm:t>
        <a:bodyPr/>
        <a:lstStyle/>
        <a:p>
          <a:r>
            <a:rPr lang="pl-PL" altLang="en-US" b="0" u="none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Javni natječaj na razini Sveučilišta za studente, profesore, znanstvenike i sveučilišne djelatnike</a:t>
          </a:r>
          <a:endParaRPr lang="hr-HR" b="0" u="none" dirty="0">
            <a:solidFill>
              <a:schemeClr val="bg1"/>
            </a:solidFill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E3B609C0-0866-4572-AB2D-150B44EFE802}" type="parTrans" cxnId="{240B6DDF-C771-4AD2-A44D-5F9EF406F803}">
      <dgm:prSet/>
      <dgm:spPr/>
      <dgm:t>
        <a:bodyPr/>
        <a:lstStyle/>
        <a:p>
          <a:endParaRPr lang="hr-HR"/>
        </a:p>
      </dgm:t>
    </dgm:pt>
    <dgm:pt modelId="{42A4BF99-2C58-473A-9F18-1C0FC22BF72C}" type="sibTrans" cxnId="{240B6DDF-C771-4AD2-A44D-5F9EF406F803}">
      <dgm:prSet/>
      <dgm:spPr/>
      <dgm:t>
        <a:bodyPr/>
        <a:lstStyle/>
        <a:p>
          <a:endParaRPr lang="hr-HR"/>
        </a:p>
      </dgm:t>
    </dgm:pt>
    <dgm:pt modelId="{7C320C84-F164-4E0B-9F8B-FF29AE4CB9C3}">
      <dgm:prSet phldrT="[Text]"/>
      <dgm:spPr/>
      <dgm:t>
        <a:bodyPr/>
        <a:lstStyle/>
        <a:p>
          <a:r>
            <a:rPr lang="hr-HR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Promicanje vrijednosti</a:t>
          </a:r>
        </a:p>
      </dgm:t>
    </dgm:pt>
    <dgm:pt modelId="{55AFF1FA-F765-4447-B1FB-C7313B57F944}" type="parTrans" cxnId="{8B3ED6B2-1F32-4832-A431-B2AFF84B3431}">
      <dgm:prSet/>
      <dgm:spPr/>
      <dgm:t>
        <a:bodyPr/>
        <a:lstStyle/>
        <a:p>
          <a:endParaRPr lang="hr-HR"/>
        </a:p>
      </dgm:t>
    </dgm:pt>
    <dgm:pt modelId="{0E10E2D6-3283-412C-B908-2E264AE20A5E}" type="sibTrans" cxnId="{8B3ED6B2-1F32-4832-A431-B2AFF84B3431}">
      <dgm:prSet/>
      <dgm:spPr/>
      <dgm:t>
        <a:bodyPr/>
        <a:lstStyle/>
        <a:p>
          <a:endParaRPr lang="hr-HR"/>
        </a:p>
      </dgm:t>
    </dgm:pt>
    <dgm:pt modelId="{13DC05F5-79E4-45A2-B224-8AF3A9A917C3}">
      <dgm:prSet phldrT="[Text]"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O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dgovornost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, dobro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upravljanje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akademska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čestitost</a:t>
          </a:r>
          <a:endParaRPr lang="hr-HR" b="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17B92561-301A-481F-979F-563FB130E2C4}" type="parTrans" cxnId="{01D6A432-3A2B-4E00-AE2C-11BA108FE806}">
      <dgm:prSet/>
      <dgm:spPr/>
      <dgm:t>
        <a:bodyPr/>
        <a:lstStyle/>
        <a:p>
          <a:endParaRPr lang="hr-HR"/>
        </a:p>
      </dgm:t>
    </dgm:pt>
    <dgm:pt modelId="{97417A9D-46FC-4FF4-9806-1D40515D912B}" type="sibTrans" cxnId="{01D6A432-3A2B-4E00-AE2C-11BA108FE806}">
      <dgm:prSet/>
      <dgm:spPr/>
      <dgm:t>
        <a:bodyPr/>
        <a:lstStyle/>
        <a:p>
          <a:endParaRPr lang="hr-HR"/>
        </a:p>
      </dgm:t>
    </dgm:pt>
    <dgm:pt modelId="{E0E95A24-DF38-4E59-A6F9-D8C31C73958C}">
      <dgm:prSet phldrT="[Text]"/>
      <dgm:spPr/>
      <dgm:t>
        <a:bodyPr/>
        <a:lstStyle/>
        <a:p>
          <a:pPr algn="l"/>
          <a:endParaRPr lang="hr-HR" sz="1100" dirty="0"/>
        </a:p>
      </dgm:t>
    </dgm:pt>
    <dgm:pt modelId="{7BBB4C2A-55B9-4433-881F-3D1621E42394}" type="parTrans" cxnId="{91CCB8BD-FBC2-44C4-A397-0AA73046A4FB}">
      <dgm:prSet/>
      <dgm:spPr/>
      <dgm:t>
        <a:bodyPr/>
        <a:lstStyle/>
        <a:p>
          <a:endParaRPr lang="hr-HR"/>
        </a:p>
      </dgm:t>
    </dgm:pt>
    <dgm:pt modelId="{F821B4F3-CD09-43EF-8C7B-0597DB295285}" type="sibTrans" cxnId="{91CCB8BD-FBC2-44C4-A397-0AA73046A4FB}">
      <dgm:prSet/>
      <dgm:spPr/>
      <dgm:t>
        <a:bodyPr/>
        <a:lstStyle/>
        <a:p>
          <a:endParaRPr lang="hr-HR"/>
        </a:p>
      </dgm:t>
    </dgm:pt>
    <dgm:pt modelId="{CF812961-D410-431D-803A-C9F36EA830C0}">
      <dgm:prSet phldrT="[Text]" custT="1"/>
      <dgm:spPr/>
      <dgm:t>
        <a:bodyPr/>
        <a:lstStyle/>
        <a:p>
          <a:pPr algn="l"/>
          <a:r>
            <a:rPr lang="hr-HR" sz="13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Provedba poslovnih aktivnosti (npr. natječaji za vanjske naručitelje, DOP, know how i zakladnička savjetovanja)</a:t>
          </a:r>
        </a:p>
      </dgm:t>
    </dgm:pt>
    <dgm:pt modelId="{54CD8608-066A-4272-8277-19C1CE980B5F}" type="parTrans" cxnId="{9F0C43A9-4A62-46B6-82FB-37F9BAAC4FF4}">
      <dgm:prSet/>
      <dgm:spPr/>
      <dgm:t>
        <a:bodyPr/>
        <a:lstStyle/>
        <a:p>
          <a:endParaRPr lang="hr-HR"/>
        </a:p>
      </dgm:t>
    </dgm:pt>
    <dgm:pt modelId="{716FFBA6-B0EB-4630-A115-4E9FD926EDB6}" type="sibTrans" cxnId="{9F0C43A9-4A62-46B6-82FB-37F9BAAC4FF4}">
      <dgm:prSet/>
      <dgm:spPr/>
      <dgm:t>
        <a:bodyPr/>
        <a:lstStyle/>
        <a:p>
          <a:endParaRPr lang="hr-HR"/>
        </a:p>
      </dgm:t>
    </dgm:pt>
    <dgm:pt modelId="{38C64845-AD78-4DAB-89B0-B8A3998A96D9}">
      <dgm:prSet phldrT="[Text]" custT="1"/>
      <dgm:spPr/>
      <dgm:t>
        <a:bodyPr/>
        <a:lstStyle/>
        <a:p>
          <a:pPr algn="l"/>
          <a:r>
            <a:rPr lang="hr-HR" sz="13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Mobiliziranje sredstava poduzetnika, trgovačkih društava i drugih institucija</a:t>
          </a:r>
        </a:p>
      </dgm:t>
    </dgm:pt>
    <dgm:pt modelId="{E113D641-5C7B-4487-A7A3-AA9B63E132CD}" type="parTrans" cxnId="{E3EE4F0D-439D-4218-8DB7-7BC35D9939F8}">
      <dgm:prSet/>
      <dgm:spPr/>
      <dgm:t>
        <a:bodyPr/>
        <a:lstStyle/>
        <a:p>
          <a:endParaRPr lang="hr-HR"/>
        </a:p>
      </dgm:t>
    </dgm:pt>
    <dgm:pt modelId="{4B8B5B5D-525B-483F-A0C3-ABFA78470D00}" type="sibTrans" cxnId="{E3EE4F0D-439D-4218-8DB7-7BC35D9939F8}">
      <dgm:prSet/>
      <dgm:spPr/>
      <dgm:t>
        <a:bodyPr/>
        <a:lstStyle/>
        <a:p>
          <a:endParaRPr lang="hr-HR"/>
        </a:p>
      </dgm:t>
    </dgm:pt>
    <dgm:pt modelId="{44CDE2B2-E2AD-489C-B24B-1A6ACC5950FD}">
      <dgm:prSet phldrT="[Text]"/>
      <dgm:spPr/>
      <dgm:t>
        <a:bodyPr/>
        <a:lstStyle/>
        <a:p>
          <a:r>
            <a:rPr lang="hr-HR" b="0" u="none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rPr>
            <a:t>Javni natječaji</a:t>
          </a:r>
        </a:p>
      </dgm:t>
    </dgm:pt>
    <dgm:pt modelId="{78621E9A-734D-4BC8-8DA4-56451990339A}" type="parTrans" cxnId="{32363F95-72DE-4651-94E4-2A37859A2920}">
      <dgm:prSet/>
      <dgm:spPr/>
      <dgm:t>
        <a:bodyPr/>
        <a:lstStyle/>
        <a:p>
          <a:endParaRPr lang="hr-HR"/>
        </a:p>
      </dgm:t>
    </dgm:pt>
    <dgm:pt modelId="{9CA6E8C7-5CB8-4059-AE31-E04B3917A4CB}" type="sibTrans" cxnId="{32363F95-72DE-4651-94E4-2A37859A2920}">
      <dgm:prSet/>
      <dgm:spPr/>
      <dgm:t>
        <a:bodyPr/>
        <a:lstStyle/>
        <a:p>
          <a:endParaRPr lang="hr-HR"/>
        </a:p>
      </dgm:t>
    </dgm:pt>
    <dgm:pt modelId="{1986E891-C6FE-4493-87FF-8B95096939EA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R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avnopravnost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socijalna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uključivost</a:t>
          </a:r>
          <a:endParaRPr lang="hr-HR" b="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3B0E2205-C788-4529-9FB9-D7027EE53EB1}" type="parTrans" cxnId="{744E19D1-E5FE-4986-9254-3EBA3A3F0D22}">
      <dgm:prSet/>
      <dgm:spPr/>
      <dgm:t>
        <a:bodyPr/>
        <a:lstStyle/>
        <a:p>
          <a:endParaRPr lang="hr-HR"/>
        </a:p>
      </dgm:t>
    </dgm:pt>
    <dgm:pt modelId="{8F42DF0A-54EF-4361-98F9-42583F454EDC}" type="sibTrans" cxnId="{744E19D1-E5FE-4986-9254-3EBA3A3F0D22}">
      <dgm:prSet/>
      <dgm:spPr/>
      <dgm:t>
        <a:bodyPr/>
        <a:lstStyle/>
        <a:p>
          <a:endParaRPr lang="hr-HR"/>
        </a:p>
      </dgm:t>
    </dgm:pt>
    <dgm:pt modelId="{EC036B47-279A-4011-B343-F6B4C6FA0849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V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olonterstvo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aktivno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,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inkluzivno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građanstvo</a:t>
          </a:r>
          <a:endParaRPr lang="hr-HR" b="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83114A88-B894-4FC3-80CE-86DDDF728A90}" type="parTrans" cxnId="{B4125374-698E-436C-A06E-06C6CB2AA1D6}">
      <dgm:prSet/>
      <dgm:spPr/>
      <dgm:t>
        <a:bodyPr/>
        <a:lstStyle/>
        <a:p>
          <a:endParaRPr lang="hr-HR"/>
        </a:p>
      </dgm:t>
    </dgm:pt>
    <dgm:pt modelId="{B659E0EE-8F7F-497D-A568-F57F40B398CC}" type="sibTrans" cxnId="{B4125374-698E-436C-A06E-06C6CB2AA1D6}">
      <dgm:prSet/>
      <dgm:spPr/>
      <dgm:t>
        <a:bodyPr/>
        <a:lstStyle/>
        <a:p>
          <a:endParaRPr lang="hr-HR"/>
        </a:p>
      </dgm:t>
    </dgm:pt>
    <dgm:pt modelId="{2FC4CBD9-116C-458A-A7E0-C7111DB32C97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S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inergija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povjerenje</a:t>
          </a:r>
          <a:endParaRPr lang="hr-HR" b="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219DC00B-A2DD-4713-A792-9DCF7DCE95DA}" type="parTrans" cxnId="{07AD388D-5FDA-4942-B695-DE6B5B5CC582}">
      <dgm:prSet/>
      <dgm:spPr/>
      <dgm:t>
        <a:bodyPr/>
        <a:lstStyle/>
        <a:p>
          <a:endParaRPr lang="hr-HR"/>
        </a:p>
      </dgm:t>
    </dgm:pt>
    <dgm:pt modelId="{8487D196-B0C6-49AA-A487-3490752DD486}" type="sibTrans" cxnId="{07AD388D-5FDA-4942-B695-DE6B5B5CC582}">
      <dgm:prSet/>
      <dgm:spPr/>
      <dgm:t>
        <a:bodyPr/>
        <a:lstStyle/>
        <a:p>
          <a:endParaRPr lang="hr-HR"/>
        </a:p>
      </dgm:t>
    </dgm:pt>
    <dgm:pt modelId="{32A313D2-EEB0-4E9E-B563-4564651BC0C2}">
      <dgm:prSet/>
      <dgm:spPr/>
      <dgm:t>
        <a:bodyPr/>
        <a:lstStyle/>
        <a:p>
          <a:endParaRPr lang="hr-HR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584CF1A8-5C10-46CF-83DE-78FDE691A04A}" type="parTrans" cxnId="{31EBDAC1-9FC5-4140-AB51-D34590F16824}">
      <dgm:prSet/>
      <dgm:spPr/>
      <dgm:t>
        <a:bodyPr/>
        <a:lstStyle/>
        <a:p>
          <a:endParaRPr lang="hr-HR"/>
        </a:p>
      </dgm:t>
    </dgm:pt>
    <dgm:pt modelId="{3EF6643E-A111-4BB2-AD82-BB9F0F353EE5}" type="sibTrans" cxnId="{31EBDAC1-9FC5-4140-AB51-D34590F16824}">
      <dgm:prSet/>
      <dgm:spPr/>
      <dgm:t>
        <a:bodyPr/>
        <a:lstStyle/>
        <a:p>
          <a:endParaRPr lang="hr-HR"/>
        </a:p>
      </dgm:t>
    </dgm:pt>
    <dgm:pt modelId="{8F79236C-6BB1-419C-9071-B309DDED2394}">
      <dgm:prSet phldrT="[Text]" custT="1"/>
      <dgm:spPr/>
      <dgm:t>
        <a:bodyPr/>
        <a:lstStyle/>
        <a:p>
          <a:pPr algn="l"/>
          <a:r>
            <a:rPr lang="pl-PL" altLang="en-US" sz="1300" b="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Godišnje potpore osnivača</a:t>
          </a:r>
          <a:endParaRPr lang="hr-HR" sz="1300" b="1" dirty="0">
            <a:solidFill>
              <a:schemeClr val="bg1"/>
            </a:solidFill>
            <a:latin typeface="Source Sans Pro Semibold" panose="020B0603030403020204" pitchFamily="34" charset="0"/>
            <a:ea typeface="Source Sans Pro Semibold" panose="020B0603030403020204" pitchFamily="34" charset="0"/>
          </a:endParaRPr>
        </a:p>
      </dgm:t>
    </dgm:pt>
    <dgm:pt modelId="{495A5510-6415-4F98-8114-4E7B38275044}" type="parTrans" cxnId="{367D6821-A573-4D72-83D0-26896CAB2A98}">
      <dgm:prSet/>
      <dgm:spPr/>
      <dgm:t>
        <a:bodyPr/>
        <a:lstStyle/>
        <a:p>
          <a:endParaRPr lang="hr-HR"/>
        </a:p>
      </dgm:t>
    </dgm:pt>
    <dgm:pt modelId="{BFC8C65B-11AD-47AA-9033-363B638FC476}" type="sibTrans" cxnId="{367D6821-A573-4D72-83D0-26896CAB2A98}">
      <dgm:prSet/>
      <dgm:spPr/>
      <dgm:t>
        <a:bodyPr/>
        <a:lstStyle/>
        <a:p>
          <a:endParaRPr lang="hr-HR"/>
        </a:p>
      </dgm:t>
    </dgm:pt>
    <dgm:pt modelId="{3176C4AD-FB65-43FD-A6AF-60FF75A403F8}">
      <dgm:prSet phldrT="[Text]" custT="1"/>
      <dgm:spPr/>
      <dgm:t>
        <a:bodyPr/>
        <a:lstStyle/>
        <a:p>
          <a:pPr algn="l"/>
          <a:r>
            <a:rPr lang="hr-HR" sz="13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Prijava na lokalne, korporativne, nacionalne, europske i međunarodne fondove</a:t>
          </a:r>
        </a:p>
      </dgm:t>
    </dgm:pt>
    <dgm:pt modelId="{9436430B-CE6F-4B45-AD5D-791ED3857BF6}" type="parTrans" cxnId="{84B9E5F4-6185-415D-B1DD-A4F7A5A398AD}">
      <dgm:prSet/>
      <dgm:spPr/>
      <dgm:t>
        <a:bodyPr/>
        <a:lstStyle/>
        <a:p>
          <a:endParaRPr lang="hr-HR"/>
        </a:p>
      </dgm:t>
    </dgm:pt>
    <dgm:pt modelId="{34E13FCD-5773-4CE7-8D21-BDA920F121AC}" type="sibTrans" cxnId="{84B9E5F4-6185-415D-B1DD-A4F7A5A398AD}">
      <dgm:prSet/>
      <dgm:spPr/>
      <dgm:t>
        <a:bodyPr/>
        <a:lstStyle/>
        <a:p>
          <a:endParaRPr lang="hr-HR"/>
        </a:p>
      </dgm:t>
    </dgm:pt>
    <dgm:pt modelId="{8DA99E1B-3D46-440E-B7FF-06F64B51020A}">
      <dgm:prSet phldrT="[Text]"/>
      <dgm:spPr/>
      <dgm:t>
        <a:bodyPr/>
        <a:lstStyle/>
        <a:p>
          <a:r>
            <a:rPr lang="pl-PL" altLang="en-US" b="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Javna objava - anonimno povjerenstvo za odabir, ugovori s dobitnicima, izvješća o provedenim aktivnostima, javna promocija financiranih projekata, praćenje učinaka)</a:t>
          </a:r>
          <a:endParaRPr lang="hr-HR" b="0" u="none" dirty="0">
            <a:solidFill>
              <a:schemeClr val="bg1"/>
            </a:solidFill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165830DE-9C4D-4591-8E9B-B8EABC76DDE7}" type="parTrans" cxnId="{E086C8DA-4423-4CF2-A96E-AE01CDD390B9}">
      <dgm:prSet/>
      <dgm:spPr/>
      <dgm:t>
        <a:bodyPr/>
        <a:lstStyle/>
        <a:p>
          <a:endParaRPr lang="hr-HR"/>
        </a:p>
      </dgm:t>
    </dgm:pt>
    <dgm:pt modelId="{906D788B-6F9F-44CA-B1C3-4136E16C4F55}" type="sibTrans" cxnId="{E086C8DA-4423-4CF2-A96E-AE01CDD390B9}">
      <dgm:prSet/>
      <dgm:spPr/>
      <dgm:t>
        <a:bodyPr/>
        <a:lstStyle/>
        <a:p>
          <a:endParaRPr lang="hr-HR"/>
        </a:p>
      </dgm:t>
    </dgm:pt>
    <dgm:pt modelId="{D81C3416-0EAF-4F42-8F57-9D79B4148832}">
      <dgm:prSet phldrT="[Text]"/>
      <dgm:spPr/>
      <dgm:t>
        <a:bodyPr/>
        <a:lstStyle/>
        <a:p>
          <a:r>
            <a:rPr lang="hr-HR" b="0" u="none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rPr>
            <a:t>Transparentan sustav dodjele sredstava (definirana procedura, tri razine provjere / evaluacije)</a:t>
          </a:r>
        </a:p>
      </dgm:t>
    </dgm:pt>
    <dgm:pt modelId="{EA0E2C41-886D-4AFE-87CC-558A83BE815B}" type="parTrans" cxnId="{875B99E1-B29F-435D-9F84-429BBF4A3B28}">
      <dgm:prSet/>
      <dgm:spPr/>
      <dgm:t>
        <a:bodyPr/>
        <a:lstStyle/>
        <a:p>
          <a:endParaRPr lang="hr-HR"/>
        </a:p>
      </dgm:t>
    </dgm:pt>
    <dgm:pt modelId="{F075CA73-B3D3-42B5-949A-FF9AEA81BA3D}" type="sibTrans" cxnId="{875B99E1-B29F-435D-9F84-429BBF4A3B28}">
      <dgm:prSet/>
      <dgm:spPr/>
      <dgm:t>
        <a:bodyPr/>
        <a:lstStyle/>
        <a:p>
          <a:endParaRPr lang="hr-HR"/>
        </a:p>
      </dgm:t>
    </dgm:pt>
    <dgm:pt modelId="{D8067644-3EE3-4473-A803-5862EBA73F03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K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ultura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filantropije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društveno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odgovorno</a:t>
          </a:r>
          <a:r>
            <a:rPr lang="en-GB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b="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poslovanje</a:t>
          </a:r>
          <a:endParaRPr lang="hr-HR" b="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gm:t>
    </dgm:pt>
    <dgm:pt modelId="{32D5B8DD-7BED-40FD-84FB-0AB332C4602D}" type="parTrans" cxnId="{2F8217A7-7E0A-4A0F-8571-AB8E83093873}">
      <dgm:prSet/>
      <dgm:spPr/>
      <dgm:t>
        <a:bodyPr/>
        <a:lstStyle/>
        <a:p>
          <a:endParaRPr lang="hr-HR"/>
        </a:p>
      </dgm:t>
    </dgm:pt>
    <dgm:pt modelId="{2C29CA8F-43CC-4968-A058-1EBEDC294E4B}" type="sibTrans" cxnId="{2F8217A7-7E0A-4A0F-8571-AB8E83093873}">
      <dgm:prSet/>
      <dgm:spPr/>
      <dgm:t>
        <a:bodyPr/>
        <a:lstStyle/>
        <a:p>
          <a:endParaRPr lang="hr-HR"/>
        </a:p>
      </dgm:t>
    </dgm:pt>
    <dgm:pt modelId="{024EE40F-82D2-4986-A96F-E7F77BE2EF17}">
      <dgm:prSet phldrT="[Text]"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Izvrsnost</a:t>
          </a:r>
        </a:p>
      </dgm:t>
    </dgm:pt>
    <dgm:pt modelId="{14AE7BB1-1C46-49B4-A9F3-AE667544D8A0}" type="parTrans" cxnId="{1E91FE18-B949-495C-B5D9-24D909C9CAEA}">
      <dgm:prSet/>
      <dgm:spPr/>
      <dgm:t>
        <a:bodyPr/>
        <a:lstStyle/>
        <a:p>
          <a:endParaRPr lang="hr-HR"/>
        </a:p>
      </dgm:t>
    </dgm:pt>
    <dgm:pt modelId="{1E3AC992-A176-4E78-9648-70675BB77EEB}" type="sibTrans" cxnId="{1E91FE18-B949-495C-B5D9-24D909C9CAEA}">
      <dgm:prSet/>
      <dgm:spPr/>
      <dgm:t>
        <a:bodyPr/>
        <a:lstStyle/>
        <a:p>
          <a:endParaRPr lang="hr-HR"/>
        </a:p>
      </dgm:t>
    </dgm:pt>
    <dgm:pt modelId="{A620A45B-5347-4414-AB84-1E4646D5C55A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Internacionalizacija</a:t>
          </a:r>
        </a:p>
      </dgm:t>
    </dgm:pt>
    <dgm:pt modelId="{BBB128CA-33EC-4EAB-8D6C-0A733C357EEF}" type="parTrans" cxnId="{76471C4E-AE3D-4AF3-AA4F-A6F93FAC022E}">
      <dgm:prSet/>
      <dgm:spPr/>
      <dgm:t>
        <a:bodyPr/>
        <a:lstStyle/>
        <a:p>
          <a:endParaRPr lang="hr-HR"/>
        </a:p>
      </dgm:t>
    </dgm:pt>
    <dgm:pt modelId="{D1459DAF-EA03-4D1A-84DF-9A6B89500CD7}" type="sibTrans" cxnId="{76471C4E-AE3D-4AF3-AA4F-A6F93FAC022E}">
      <dgm:prSet/>
      <dgm:spPr/>
      <dgm:t>
        <a:bodyPr/>
        <a:lstStyle/>
        <a:p>
          <a:endParaRPr lang="hr-HR"/>
        </a:p>
      </dgm:t>
    </dgm:pt>
    <dgm:pt modelId="{8A9DC2C1-F8EE-4D18-AB1F-72851434CB8E}">
      <dgm:prSet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Zapošljivost i efikasnost</a:t>
          </a:r>
        </a:p>
      </dgm:t>
    </dgm:pt>
    <dgm:pt modelId="{828EA434-4AF6-45BF-BB32-E2518316337B}" type="parTrans" cxnId="{4935810F-2AAC-4CAF-B3CC-2F48F87AE547}">
      <dgm:prSet/>
      <dgm:spPr/>
      <dgm:t>
        <a:bodyPr/>
        <a:lstStyle/>
        <a:p>
          <a:endParaRPr lang="hr-HR"/>
        </a:p>
      </dgm:t>
    </dgm:pt>
    <dgm:pt modelId="{489DA736-E06B-410E-B0AA-928342D24A7B}" type="sibTrans" cxnId="{4935810F-2AAC-4CAF-B3CC-2F48F87AE547}">
      <dgm:prSet/>
      <dgm:spPr/>
      <dgm:t>
        <a:bodyPr/>
        <a:lstStyle/>
        <a:p>
          <a:endParaRPr lang="hr-HR"/>
        </a:p>
      </dgm:t>
    </dgm:pt>
    <dgm:pt modelId="{1A97D7B6-45C9-438B-944A-0FB9EF70D80E}">
      <dgm:prSet phldrT="[Text]"/>
      <dgm:spPr/>
      <dgm:t>
        <a:bodyPr/>
        <a:lstStyle/>
        <a:p>
          <a:r>
            <a:rPr lang="hr-HR" b="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Međusektorska i interdiciplinarna suradnja</a:t>
          </a:r>
        </a:p>
      </dgm:t>
    </dgm:pt>
    <dgm:pt modelId="{9060AA80-2D9D-4A1D-9AF3-E0F593D0ACB9}" type="parTrans" cxnId="{9358D50A-2C44-4BD4-A401-0EC6D608BBD4}">
      <dgm:prSet/>
      <dgm:spPr/>
      <dgm:t>
        <a:bodyPr/>
        <a:lstStyle/>
        <a:p>
          <a:endParaRPr lang="hr-HR"/>
        </a:p>
      </dgm:t>
    </dgm:pt>
    <dgm:pt modelId="{5390C132-EE6A-4E33-A5F2-6A3D4C87C22C}" type="sibTrans" cxnId="{9358D50A-2C44-4BD4-A401-0EC6D608BBD4}">
      <dgm:prSet/>
      <dgm:spPr/>
      <dgm:t>
        <a:bodyPr/>
        <a:lstStyle/>
        <a:p>
          <a:endParaRPr lang="hr-HR"/>
        </a:p>
      </dgm:t>
    </dgm:pt>
    <dgm:pt modelId="{BEEE1483-18ED-4160-89A1-ACF1C861C1FA}" type="pres">
      <dgm:prSet presAssocID="{FBEDDF3F-0F78-487A-8C8A-9EE0B018912E}" presName="linearFlow" presStyleCnt="0">
        <dgm:presLayoutVars>
          <dgm:dir/>
          <dgm:animLvl val="lvl"/>
          <dgm:resizeHandles/>
        </dgm:presLayoutVars>
      </dgm:prSet>
      <dgm:spPr/>
    </dgm:pt>
    <dgm:pt modelId="{849FBC33-1010-4F99-AEE9-0B5CCF2665B0}" type="pres">
      <dgm:prSet presAssocID="{4B96EF12-6DAB-4EA8-8F3C-82D9CDDC89D1}" presName="compositeNode" presStyleCnt="0">
        <dgm:presLayoutVars>
          <dgm:bulletEnabled val="1"/>
        </dgm:presLayoutVars>
      </dgm:prSet>
      <dgm:spPr/>
    </dgm:pt>
    <dgm:pt modelId="{B2E524B2-43AC-4851-BC71-2E7A56853DF1}" type="pres">
      <dgm:prSet presAssocID="{4B96EF12-6DAB-4EA8-8F3C-82D9CDDC89D1}" presName="image" presStyleLbl="fgImgPlace1" presStyleIdx="0" presStyleCnt="3"/>
      <dgm:spPr/>
    </dgm:pt>
    <dgm:pt modelId="{B626AB5C-2139-4CA2-BB19-364799018ABC}" type="pres">
      <dgm:prSet presAssocID="{4B96EF12-6DAB-4EA8-8F3C-82D9CDDC89D1}" presName="childNode" presStyleLbl="node1" presStyleIdx="0" presStyleCnt="3">
        <dgm:presLayoutVars>
          <dgm:bulletEnabled val="1"/>
        </dgm:presLayoutVars>
      </dgm:prSet>
      <dgm:spPr/>
    </dgm:pt>
    <dgm:pt modelId="{A6D8D8DE-82C3-43AD-80F7-0A046488D2C4}" type="pres">
      <dgm:prSet presAssocID="{4B96EF12-6DAB-4EA8-8F3C-82D9CDDC89D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8B9EF04-AB6E-4B9A-B3F1-B7BA58F23F4D}" type="pres">
      <dgm:prSet presAssocID="{F4F7866D-DDD8-43A7-ACB0-8F543368709D}" presName="sibTrans" presStyleCnt="0"/>
      <dgm:spPr/>
    </dgm:pt>
    <dgm:pt modelId="{0B364B3E-0240-4BBB-A11A-730C7FEB2068}" type="pres">
      <dgm:prSet presAssocID="{5EA90806-D3A6-4E72-81DF-06DC79137220}" presName="compositeNode" presStyleCnt="0">
        <dgm:presLayoutVars>
          <dgm:bulletEnabled val="1"/>
        </dgm:presLayoutVars>
      </dgm:prSet>
      <dgm:spPr/>
    </dgm:pt>
    <dgm:pt modelId="{BADA77BE-A7BD-4991-83AE-BACAD2B1D098}" type="pres">
      <dgm:prSet presAssocID="{5EA90806-D3A6-4E72-81DF-06DC79137220}" presName="image" presStyleLbl="fgImgPlace1" presStyleIdx="1" presStyleCnt="3"/>
      <dgm:spPr/>
    </dgm:pt>
    <dgm:pt modelId="{8DA55DF5-ED10-43C7-95CC-110D10B1A90A}" type="pres">
      <dgm:prSet presAssocID="{5EA90806-D3A6-4E72-81DF-06DC79137220}" presName="childNode" presStyleLbl="node1" presStyleIdx="1" presStyleCnt="3">
        <dgm:presLayoutVars>
          <dgm:bulletEnabled val="1"/>
        </dgm:presLayoutVars>
      </dgm:prSet>
      <dgm:spPr/>
    </dgm:pt>
    <dgm:pt modelId="{7919E950-BE18-4377-B78A-79154A851F76}" type="pres">
      <dgm:prSet presAssocID="{5EA90806-D3A6-4E72-81DF-06DC79137220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3B59FEB2-904C-4F72-BB35-B1458D9ABADF}" type="pres">
      <dgm:prSet presAssocID="{2CA05472-7723-4779-A7BE-A27F11520FBC}" presName="sibTrans" presStyleCnt="0"/>
      <dgm:spPr/>
    </dgm:pt>
    <dgm:pt modelId="{76F860AB-42C3-48E3-9339-03B2D3FA88A9}" type="pres">
      <dgm:prSet presAssocID="{7C320C84-F164-4E0B-9F8B-FF29AE4CB9C3}" presName="compositeNode" presStyleCnt="0">
        <dgm:presLayoutVars>
          <dgm:bulletEnabled val="1"/>
        </dgm:presLayoutVars>
      </dgm:prSet>
      <dgm:spPr/>
    </dgm:pt>
    <dgm:pt modelId="{4BF0EB00-290F-48A1-87BF-BC9929D8B626}" type="pres">
      <dgm:prSet presAssocID="{7C320C84-F164-4E0B-9F8B-FF29AE4CB9C3}" presName="image" presStyleLbl="fgImgPlace1" presStyleIdx="2" presStyleCnt="3"/>
      <dgm:spPr/>
    </dgm:pt>
    <dgm:pt modelId="{13CF0DC7-69EE-4D8B-BEB2-8616C827C885}" type="pres">
      <dgm:prSet presAssocID="{7C320C84-F164-4E0B-9F8B-FF29AE4CB9C3}" presName="childNode" presStyleLbl="node1" presStyleIdx="2" presStyleCnt="3">
        <dgm:presLayoutVars>
          <dgm:bulletEnabled val="1"/>
        </dgm:presLayoutVars>
      </dgm:prSet>
      <dgm:spPr/>
    </dgm:pt>
    <dgm:pt modelId="{DEC1B641-3771-4B36-8D73-C098A0D630C1}" type="pres">
      <dgm:prSet presAssocID="{7C320C84-F164-4E0B-9F8B-FF29AE4CB9C3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9358D50A-2C44-4BD4-A401-0EC6D608BBD4}" srcId="{7C320C84-F164-4E0B-9F8B-FF29AE4CB9C3}" destId="{1A97D7B6-45C9-438B-944A-0FB9EF70D80E}" srcOrd="2" destOrd="0" parTransId="{9060AA80-2D9D-4A1D-9AF3-E0F593D0ACB9}" sibTransId="{5390C132-EE6A-4E33-A5F2-6A3D4C87C22C}"/>
    <dgm:cxn modelId="{E3EE4F0D-439D-4218-8DB7-7BC35D9939F8}" srcId="{4B96EF12-6DAB-4EA8-8F3C-82D9CDDC89D1}" destId="{38C64845-AD78-4DAB-89B0-B8A3998A96D9}" srcOrd="1" destOrd="0" parTransId="{E113D641-5C7B-4487-A7A3-AA9B63E132CD}" sibTransId="{4B8B5B5D-525B-483F-A0C3-ABFA78470D00}"/>
    <dgm:cxn modelId="{4935810F-2AAC-4CAF-B3CC-2F48F87AE547}" srcId="{7C320C84-F164-4E0B-9F8B-FF29AE4CB9C3}" destId="{8A9DC2C1-F8EE-4D18-AB1F-72851434CB8E}" srcOrd="6" destOrd="0" parTransId="{828EA434-4AF6-45BF-BB32-E2518316337B}" sibTransId="{489DA736-E06B-410E-B0AA-928342D24A7B}"/>
    <dgm:cxn modelId="{86F8870F-C70B-4FE3-96AB-5CCE15714E4D}" type="presOf" srcId="{024EE40F-82D2-4986-A96F-E7F77BE2EF17}" destId="{13CF0DC7-69EE-4D8B-BEB2-8616C827C885}" srcOrd="0" destOrd="1" presId="urn:microsoft.com/office/officeart/2005/8/layout/hList2"/>
    <dgm:cxn modelId="{280CE010-52D2-461E-873F-E127A3BD0AE6}" type="presOf" srcId="{E0E95A24-DF38-4E59-A6F9-D8C31C73958C}" destId="{B626AB5C-2139-4CA2-BB19-364799018ABC}" srcOrd="0" destOrd="5" presId="urn:microsoft.com/office/officeart/2005/8/layout/hList2"/>
    <dgm:cxn modelId="{C49BA414-8C51-46AE-9547-1C6C9367EBBD}" srcId="{4B96EF12-6DAB-4EA8-8F3C-82D9CDDC89D1}" destId="{9C5272B5-FF2E-4A9F-A01D-FAEAD0D33592}" srcOrd="3" destOrd="0" parTransId="{CDD66742-EC09-499E-B02F-9D9C962CB03E}" sibTransId="{FC2A4973-D7A8-40C3-A2AC-35337B174EAB}"/>
    <dgm:cxn modelId="{1E91FE18-B949-495C-B5D9-24D909C9CAEA}" srcId="{7C320C84-F164-4E0B-9F8B-FF29AE4CB9C3}" destId="{024EE40F-82D2-4986-A96F-E7F77BE2EF17}" srcOrd="1" destOrd="0" parTransId="{14AE7BB1-1C46-49B4-A9F3-AE667544D8A0}" sibTransId="{1E3AC992-A176-4E78-9648-70675BB77EEB}"/>
    <dgm:cxn modelId="{367D6821-A573-4D72-83D0-26896CAB2A98}" srcId="{4B96EF12-6DAB-4EA8-8F3C-82D9CDDC89D1}" destId="{8F79236C-6BB1-419C-9071-B309DDED2394}" srcOrd="0" destOrd="0" parTransId="{495A5510-6415-4F98-8114-4E7B38275044}" sibTransId="{BFC8C65B-11AD-47AA-9033-363B638FC476}"/>
    <dgm:cxn modelId="{01D6A432-3A2B-4E00-AE2C-11BA108FE806}" srcId="{7C320C84-F164-4E0B-9F8B-FF29AE4CB9C3}" destId="{13DC05F5-79E4-45A2-B224-8AF3A9A917C3}" srcOrd="0" destOrd="0" parTransId="{17B92561-301A-481F-979F-563FB130E2C4}" sibTransId="{97417A9D-46FC-4FF4-9806-1D40515D912B}"/>
    <dgm:cxn modelId="{85144033-FB87-4146-9FD4-19468F8AFE78}" type="presOf" srcId="{3176C4AD-FB65-43FD-A6AF-60FF75A403F8}" destId="{B626AB5C-2139-4CA2-BB19-364799018ABC}" srcOrd="0" destOrd="2" presId="urn:microsoft.com/office/officeart/2005/8/layout/hList2"/>
    <dgm:cxn modelId="{E0114D38-4FDC-45F2-B726-E81361D01CC1}" type="presOf" srcId="{FBEDDF3F-0F78-487A-8C8A-9EE0B018912E}" destId="{BEEE1483-18ED-4160-89A1-ACF1C861C1FA}" srcOrd="0" destOrd="0" presId="urn:microsoft.com/office/officeart/2005/8/layout/hList2"/>
    <dgm:cxn modelId="{79DBFD38-7A02-4876-862A-664EEDAB0A15}" type="presOf" srcId="{5EA90806-D3A6-4E72-81DF-06DC79137220}" destId="{7919E950-BE18-4377-B78A-79154A851F76}" srcOrd="0" destOrd="0" presId="urn:microsoft.com/office/officeart/2005/8/layout/hList2"/>
    <dgm:cxn modelId="{AF5DA03F-78E8-4DBB-954D-22C93398E96F}" type="presOf" srcId="{EC036B47-279A-4011-B343-F6B4C6FA0849}" destId="{13CF0DC7-69EE-4D8B-BEB2-8616C827C885}" srcOrd="0" destOrd="7" presId="urn:microsoft.com/office/officeart/2005/8/layout/hList2"/>
    <dgm:cxn modelId="{9F69155B-BCF3-4E88-A084-4C7DD5CBEC92}" type="presOf" srcId="{8DA99E1B-3D46-440E-B7FF-06F64B51020A}" destId="{8DA55DF5-ED10-43C7-95CC-110D10B1A90A}" srcOrd="0" destOrd="3" presId="urn:microsoft.com/office/officeart/2005/8/layout/hList2"/>
    <dgm:cxn modelId="{04FC8043-5A81-48F3-A51A-86B6942372C2}" type="presOf" srcId="{4B96EF12-6DAB-4EA8-8F3C-82D9CDDC89D1}" destId="{A6D8D8DE-82C3-43AD-80F7-0A046488D2C4}" srcOrd="0" destOrd="0" presId="urn:microsoft.com/office/officeart/2005/8/layout/hList2"/>
    <dgm:cxn modelId="{5AE29743-EFC9-47F3-B412-912A781EC55A}" type="presOf" srcId="{A9C19A7F-2AEA-45F8-9763-DA05F5C47D01}" destId="{8DA55DF5-ED10-43C7-95CC-110D10B1A90A}" srcOrd="0" destOrd="2" presId="urn:microsoft.com/office/officeart/2005/8/layout/hList2"/>
    <dgm:cxn modelId="{76471C4E-AE3D-4AF3-AA4F-A6F93FAC022E}" srcId="{7C320C84-F164-4E0B-9F8B-FF29AE4CB9C3}" destId="{A620A45B-5347-4414-AB84-1E4646D5C55A}" srcOrd="5" destOrd="0" parTransId="{BBB128CA-33EC-4EAB-8D6C-0A733C357EEF}" sibTransId="{D1459DAF-EA03-4D1A-84DF-9A6B89500CD7}"/>
    <dgm:cxn modelId="{0757FE6E-6382-445E-8ED7-E3DE5484AF30}" type="presOf" srcId="{8F79236C-6BB1-419C-9071-B309DDED2394}" destId="{B626AB5C-2139-4CA2-BB19-364799018ABC}" srcOrd="0" destOrd="0" presId="urn:microsoft.com/office/officeart/2005/8/layout/hList2"/>
    <dgm:cxn modelId="{B4125374-698E-436C-A06E-06C6CB2AA1D6}" srcId="{7C320C84-F164-4E0B-9F8B-FF29AE4CB9C3}" destId="{EC036B47-279A-4011-B343-F6B4C6FA0849}" srcOrd="7" destOrd="0" parTransId="{83114A88-B894-4FC3-80CE-86DDDF728A90}" sibTransId="{B659E0EE-8F7F-497D-A568-F57F40B398CC}"/>
    <dgm:cxn modelId="{72A81355-4464-4E20-8D62-09896FD12DA4}" type="presOf" srcId="{32A313D2-EEB0-4E9E-B563-4564651BC0C2}" destId="{13CF0DC7-69EE-4D8B-BEB2-8616C827C885}" srcOrd="0" destOrd="9" presId="urn:microsoft.com/office/officeart/2005/8/layout/hList2"/>
    <dgm:cxn modelId="{D00D0F78-B66A-4314-AC1D-170124623A18}" type="presOf" srcId="{D81C3416-0EAF-4F42-8F57-9D79B4148832}" destId="{8DA55DF5-ED10-43C7-95CC-110D10B1A90A}" srcOrd="0" destOrd="1" presId="urn:microsoft.com/office/officeart/2005/8/layout/hList2"/>
    <dgm:cxn modelId="{2ABD8778-6AD0-44AB-B07E-89D55495AD5E}" type="presOf" srcId="{1A97D7B6-45C9-438B-944A-0FB9EF70D80E}" destId="{13CF0DC7-69EE-4D8B-BEB2-8616C827C885}" srcOrd="0" destOrd="2" presId="urn:microsoft.com/office/officeart/2005/8/layout/hList2"/>
    <dgm:cxn modelId="{472D3A7D-B730-48C7-AF93-535870C8D6D0}" type="presOf" srcId="{CF812961-D410-431D-803A-C9F36EA830C0}" destId="{B626AB5C-2139-4CA2-BB19-364799018ABC}" srcOrd="0" destOrd="4" presId="urn:microsoft.com/office/officeart/2005/8/layout/hList2"/>
    <dgm:cxn modelId="{1A9AEC81-3F24-44DC-9C86-C307271D6EA6}" type="presOf" srcId="{2FC4CBD9-116C-458A-A7E0-C7111DB32C97}" destId="{13CF0DC7-69EE-4D8B-BEB2-8616C827C885}" srcOrd="0" destOrd="8" presId="urn:microsoft.com/office/officeart/2005/8/layout/hList2"/>
    <dgm:cxn modelId="{09783886-F338-4A6E-BADA-51A29B916198}" type="presOf" srcId="{13DC05F5-79E4-45A2-B224-8AF3A9A917C3}" destId="{13CF0DC7-69EE-4D8B-BEB2-8616C827C885}" srcOrd="0" destOrd="0" presId="urn:microsoft.com/office/officeart/2005/8/layout/hList2"/>
    <dgm:cxn modelId="{324CA988-A375-4441-AEDA-0A4608B4272A}" type="presOf" srcId="{44CDE2B2-E2AD-489C-B24B-1A6ACC5950FD}" destId="{8DA55DF5-ED10-43C7-95CC-110D10B1A90A}" srcOrd="0" destOrd="0" presId="urn:microsoft.com/office/officeart/2005/8/layout/hList2"/>
    <dgm:cxn modelId="{07AD388D-5FDA-4942-B695-DE6B5B5CC582}" srcId="{7C320C84-F164-4E0B-9F8B-FF29AE4CB9C3}" destId="{2FC4CBD9-116C-458A-A7E0-C7111DB32C97}" srcOrd="8" destOrd="0" parTransId="{219DC00B-A2DD-4713-A792-9DCF7DCE95DA}" sibTransId="{8487D196-B0C6-49AA-A487-3490752DD486}"/>
    <dgm:cxn modelId="{32363F95-72DE-4651-94E4-2A37859A2920}" srcId="{5EA90806-D3A6-4E72-81DF-06DC79137220}" destId="{44CDE2B2-E2AD-489C-B24B-1A6ACC5950FD}" srcOrd="0" destOrd="0" parTransId="{78621E9A-734D-4BC8-8DA4-56451990339A}" sibTransId="{9CA6E8C7-5CB8-4059-AE31-E04B3917A4CB}"/>
    <dgm:cxn modelId="{507C079C-AFA0-45E0-BC86-55BE3FBDD5B7}" type="presOf" srcId="{7C320C84-F164-4E0B-9F8B-FF29AE4CB9C3}" destId="{DEC1B641-3771-4B36-8D73-C098A0D630C1}" srcOrd="0" destOrd="0" presId="urn:microsoft.com/office/officeart/2005/8/layout/hList2"/>
    <dgm:cxn modelId="{5C9410A0-7EC5-48F6-BA8E-45590A43ED03}" type="presOf" srcId="{D8067644-3EE3-4473-A803-5862EBA73F03}" destId="{13CF0DC7-69EE-4D8B-BEB2-8616C827C885}" srcOrd="0" destOrd="4" presId="urn:microsoft.com/office/officeart/2005/8/layout/hList2"/>
    <dgm:cxn modelId="{2F8217A7-7E0A-4A0F-8571-AB8E83093873}" srcId="{7C320C84-F164-4E0B-9F8B-FF29AE4CB9C3}" destId="{D8067644-3EE3-4473-A803-5862EBA73F03}" srcOrd="4" destOrd="0" parTransId="{32D5B8DD-7BED-40FD-84FB-0AB332C4602D}" sibTransId="{2C29CA8F-43CC-4968-A058-1EBEDC294E4B}"/>
    <dgm:cxn modelId="{9F0C43A9-4A62-46B6-82FB-37F9BAAC4FF4}" srcId="{4B96EF12-6DAB-4EA8-8F3C-82D9CDDC89D1}" destId="{CF812961-D410-431D-803A-C9F36EA830C0}" srcOrd="4" destOrd="0" parTransId="{54CD8608-066A-4272-8277-19C1CE980B5F}" sibTransId="{716FFBA6-B0EB-4630-A115-4E9FD926EDB6}"/>
    <dgm:cxn modelId="{96E37FAA-8F5F-4F2F-9752-7FFF9F12A020}" type="presOf" srcId="{38C64845-AD78-4DAB-89B0-B8A3998A96D9}" destId="{B626AB5C-2139-4CA2-BB19-364799018ABC}" srcOrd="0" destOrd="1" presId="urn:microsoft.com/office/officeart/2005/8/layout/hList2"/>
    <dgm:cxn modelId="{75F8EDAB-066C-4961-9D3E-5177B636C741}" srcId="{FBEDDF3F-0F78-487A-8C8A-9EE0B018912E}" destId="{4B96EF12-6DAB-4EA8-8F3C-82D9CDDC89D1}" srcOrd="0" destOrd="0" parTransId="{15987C4C-BA0A-4CD4-87D8-710CCC6B531C}" sibTransId="{F4F7866D-DDD8-43A7-ACB0-8F543368709D}"/>
    <dgm:cxn modelId="{34A210AF-06A9-4B7D-AA1C-565BBABA870C}" type="presOf" srcId="{8A9DC2C1-F8EE-4D18-AB1F-72851434CB8E}" destId="{13CF0DC7-69EE-4D8B-BEB2-8616C827C885}" srcOrd="0" destOrd="6" presId="urn:microsoft.com/office/officeart/2005/8/layout/hList2"/>
    <dgm:cxn modelId="{8B3ED6B2-1F32-4832-A431-B2AFF84B3431}" srcId="{FBEDDF3F-0F78-487A-8C8A-9EE0B018912E}" destId="{7C320C84-F164-4E0B-9F8B-FF29AE4CB9C3}" srcOrd="2" destOrd="0" parTransId="{55AFF1FA-F765-4447-B1FB-C7313B57F944}" sibTransId="{0E10E2D6-3283-412C-B908-2E264AE20A5E}"/>
    <dgm:cxn modelId="{91CCB8BD-FBC2-44C4-A397-0AA73046A4FB}" srcId="{4B96EF12-6DAB-4EA8-8F3C-82D9CDDC89D1}" destId="{E0E95A24-DF38-4E59-A6F9-D8C31C73958C}" srcOrd="5" destOrd="0" parTransId="{7BBB4C2A-55B9-4433-881F-3D1621E42394}" sibTransId="{F821B4F3-CD09-43EF-8C7B-0597DB295285}"/>
    <dgm:cxn modelId="{31EBDAC1-9FC5-4140-AB51-D34590F16824}" srcId="{7C320C84-F164-4E0B-9F8B-FF29AE4CB9C3}" destId="{32A313D2-EEB0-4E9E-B563-4564651BC0C2}" srcOrd="9" destOrd="0" parTransId="{584CF1A8-5C10-46CF-83DE-78FDE691A04A}" sibTransId="{3EF6643E-A111-4BB2-AD82-BB9F0F353EE5}"/>
    <dgm:cxn modelId="{744E19D1-E5FE-4986-9254-3EBA3A3F0D22}" srcId="{7C320C84-F164-4E0B-9F8B-FF29AE4CB9C3}" destId="{1986E891-C6FE-4493-87FF-8B95096939EA}" srcOrd="3" destOrd="0" parTransId="{3B0E2205-C788-4529-9FB9-D7027EE53EB1}" sibTransId="{8F42DF0A-54EF-4361-98F9-42583F454EDC}"/>
    <dgm:cxn modelId="{E086C8DA-4423-4CF2-A96E-AE01CDD390B9}" srcId="{5EA90806-D3A6-4E72-81DF-06DC79137220}" destId="{8DA99E1B-3D46-440E-B7FF-06F64B51020A}" srcOrd="3" destOrd="0" parTransId="{165830DE-9C4D-4591-8E9B-B8EABC76DDE7}" sibTransId="{906D788B-6F9F-44CA-B1C3-4136E16C4F55}"/>
    <dgm:cxn modelId="{231F33DD-AB6E-47DE-8D80-3302F6055CF8}" type="presOf" srcId="{1986E891-C6FE-4493-87FF-8B95096939EA}" destId="{13CF0DC7-69EE-4D8B-BEB2-8616C827C885}" srcOrd="0" destOrd="3" presId="urn:microsoft.com/office/officeart/2005/8/layout/hList2"/>
    <dgm:cxn modelId="{240B6DDF-C771-4AD2-A44D-5F9EF406F803}" srcId="{5EA90806-D3A6-4E72-81DF-06DC79137220}" destId="{A9C19A7F-2AEA-45F8-9763-DA05F5C47D01}" srcOrd="2" destOrd="0" parTransId="{E3B609C0-0866-4572-AB2D-150B44EFE802}" sibTransId="{42A4BF99-2C58-473A-9F18-1C0FC22BF72C}"/>
    <dgm:cxn modelId="{875B99E1-B29F-435D-9F84-429BBF4A3B28}" srcId="{5EA90806-D3A6-4E72-81DF-06DC79137220}" destId="{D81C3416-0EAF-4F42-8F57-9D79B4148832}" srcOrd="1" destOrd="0" parTransId="{EA0E2C41-886D-4AFE-87CC-558A83BE815B}" sibTransId="{F075CA73-B3D3-42B5-949A-FF9AEA81BA3D}"/>
    <dgm:cxn modelId="{5A4395E6-283B-4A35-936A-84FA45FB6049}" type="presOf" srcId="{9C5272B5-FF2E-4A9F-A01D-FAEAD0D33592}" destId="{B626AB5C-2139-4CA2-BB19-364799018ABC}" srcOrd="0" destOrd="3" presId="urn:microsoft.com/office/officeart/2005/8/layout/hList2"/>
    <dgm:cxn modelId="{C37B72EB-A666-4FA6-9702-8E59190BF1EC}" type="presOf" srcId="{A620A45B-5347-4414-AB84-1E4646D5C55A}" destId="{13CF0DC7-69EE-4D8B-BEB2-8616C827C885}" srcOrd="0" destOrd="5" presId="urn:microsoft.com/office/officeart/2005/8/layout/hList2"/>
    <dgm:cxn modelId="{84B9E5F4-6185-415D-B1DD-A4F7A5A398AD}" srcId="{4B96EF12-6DAB-4EA8-8F3C-82D9CDDC89D1}" destId="{3176C4AD-FB65-43FD-A6AF-60FF75A403F8}" srcOrd="2" destOrd="0" parTransId="{9436430B-CE6F-4B45-AD5D-791ED3857BF6}" sibTransId="{34E13FCD-5773-4CE7-8D21-BDA920F121AC}"/>
    <dgm:cxn modelId="{8CDBFDFC-CCD2-496C-AFEF-292B0A41CAAC}" srcId="{FBEDDF3F-0F78-487A-8C8A-9EE0B018912E}" destId="{5EA90806-D3A6-4E72-81DF-06DC79137220}" srcOrd="1" destOrd="0" parTransId="{A87A637E-29F2-415C-A046-9ACA252A4444}" sibTransId="{2CA05472-7723-4779-A7BE-A27F11520FBC}"/>
    <dgm:cxn modelId="{EBFDB598-47F6-403E-BE92-8245FC9B2081}" type="presParOf" srcId="{BEEE1483-18ED-4160-89A1-ACF1C861C1FA}" destId="{849FBC33-1010-4F99-AEE9-0B5CCF2665B0}" srcOrd="0" destOrd="0" presId="urn:microsoft.com/office/officeart/2005/8/layout/hList2"/>
    <dgm:cxn modelId="{84EC6606-CF0F-4250-B2A7-52C312D8AEB7}" type="presParOf" srcId="{849FBC33-1010-4F99-AEE9-0B5CCF2665B0}" destId="{B2E524B2-43AC-4851-BC71-2E7A56853DF1}" srcOrd="0" destOrd="0" presId="urn:microsoft.com/office/officeart/2005/8/layout/hList2"/>
    <dgm:cxn modelId="{131BD90F-C32F-4834-B31C-4C7D8D9AFD76}" type="presParOf" srcId="{849FBC33-1010-4F99-AEE9-0B5CCF2665B0}" destId="{B626AB5C-2139-4CA2-BB19-364799018ABC}" srcOrd="1" destOrd="0" presId="urn:microsoft.com/office/officeart/2005/8/layout/hList2"/>
    <dgm:cxn modelId="{17811073-EDDE-4CA8-8AB1-BA29B9E65755}" type="presParOf" srcId="{849FBC33-1010-4F99-AEE9-0B5CCF2665B0}" destId="{A6D8D8DE-82C3-43AD-80F7-0A046488D2C4}" srcOrd="2" destOrd="0" presId="urn:microsoft.com/office/officeart/2005/8/layout/hList2"/>
    <dgm:cxn modelId="{3D88229B-7E12-4929-91D2-5FF0F7754BD9}" type="presParOf" srcId="{BEEE1483-18ED-4160-89A1-ACF1C861C1FA}" destId="{98B9EF04-AB6E-4B9A-B3F1-B7BA58F23F4D}" srcOrd="1" destOrd="0" presId="urn:microsoft.com/office/officeart/2005/8/layout/hList2"/>
    <dgm:cxn modelId="{F94B4693-BE8C-4730-8153-4B0BFA67D0E6}" type="presParOf" srcId="{BEEE1483-18ED-4160-89A1-ACF1C861C1FA}" destId="{0B364B3E-0240-4BBB-A11A-730C7FEB2068}" srcOrd="2" destOrd="0" presId="urn:microsoft.com/office/officeart/2005/8/layout/hList2"/>
    <dgm:cxn modelId="{29B5E401-4D0B-4D05-859F-681939352722}" type="presParOf" srcId="{0B364B3E-0240-4BBB-A11A-730C7FEB2068}" destId="{BADA77BE-A7BD-4991-83AE-BACAD2B1D098}" srcOrd="0" destOrd="0" presId="urn:microsoft.com/office/officeart/2005/8/layout/hList2"/>
    <dgm:cxn modelId="{DF94A55B-6DAB-4FE7-B22E-DE2479A19FC3}" type="presParOf" srcId="{0B364B3E-0240-4BBB-A11A-730C7FEB2068}" destId="{8DA55DF5-ED10-43C7-95CC-110D10B1A90A}" srcOrd="1" destOrd="0" presId="urn:microsoft.com/office/officeart/2005/8/layout/hList2"/>
    <dgm:cxn modelId="{D9D2AB98-1B6F-4B04-B657-42C83D33C5F8}" type="presParOf" srcId="{0B364B3E-0240-4BBB-A11A-730C7FEB2068}" destId="{7919E950-BE18-4377-B78A-79154A851F76}" srcOrd="2" destOrd="0" presId="urn:microsoft.com/office/officeart/2005/8/layout/hList2"/>
    <dgm:cxn modelId="{652E0A85-272C-431B-8343-BE864E49A2F8}" type="presParOf" srcId="{BEEE1483-18ED-4160-89A1-ACF1C861C1FA}" destId="{3B59FEB2-904C-4F72-BB35-B1458D9ABADF}" srcOrd="3" destOrd="0" presId="urn:microsoft.com/office/officeart/2005/8/layout/hList2"/>
    <dgm:cxn modelId="{AD088E61-2707-4006-A334-7F58F03B65D4}" type="presParOf" srcId="{BEEE1483-18ED-4160-89A1-ACF1C861C1FA}" destId="{76F860AB-42C3-48E3-9339-03B2D3FA88A9}" srcOrd="4" destOrd="0" presId="urn:microsoft.com/office/officeart/2005/8/layout/hList2"/>
    <dgm:cxn modelId="{D8B90E7E-F842-481E-875F-985C315FF497}" type="presParOf" srcId="{76F860AB-42C3-48E3-9339-03B2D3FA88A9}" destId="{4BF0EB00-290F-48A1-87BF-BC9929D8B626}" srcOrd="0" destOrd="0" presId="urn:microsoft.com/office/officeart/2005/8/layout/hList2"/>
    <dgm:cxn modelId="{20795217-EE56-40F6-8F0B-D4B7DEB08F8B}" type="presParOf" srcId="{76F860AB-42C3-48E3-9339-03B2D3FA88A9}" destId="{13CF0DC7-69EE-4D8B-BEB2-8616C827C885}" srcOrd="1" destOrd="0" presId="urn:microsoft.com/office/officeart/2005/8/layout/hList2"/>
    <dgm:cxn modelId="{5F1EDC0C-F789-4584-B365-990D9A2917C0}" type="presParOf" srcId="{76F860AB-42C3-48E3-9339-03B2D3FA88A9}" destId="{DEC1B641-3771-4B36-8D73-C098A0D630C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C29EB-8AE9-402D-B001-10D012FCA7FE}">
      <dsp:nvSpPr>
        <dsp:cNvPr id="0" name=""/>
        <dsp:cNvSpPr/>
      </dsp:nvSpPr>
      <dsp:spPr>
        <a:xfrm>
          <a:off x="450561" y="1976"/>
          <a:ext cx="1417349" cy="141734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Prikupljanje sredstava</a:t>
          </a:r>
        </a:p>
      </dsp:txBody>
      <dsp:txXfrm>
        <a:off x="658127" y="209542"/>
        <a:ext cx="1002217" cy="1002217"/>
      </dsp:txXfrm>
    </dsp:sp>
    <dsp:sp modelId="{CD087102-D79C-4CAF-9A00-DAA36986E3B0}">
      <dsp:nvSpPr>
        <dsp:cNvPr id="0" name=""/>
        <dsp:cNvSpPr/>
      </dsp:nvSpPr>
      <dsp:spPr>
        <a:xfrm>
          <a:off x="748205" y="1534414"/>
          <a:ext cx="822062" cy="822062"/>
        </a:xfrm>
        <a:prstGeom prst="mathPlus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857169" y="1848771"/>
        <a:ext cx="604134" cy="193348"/>
      </dsp:txXfrm>
    </dsp:sp>
    <dsp:sp modelId="{DAB0ABF1-B35E-41CB-ABC0-AD21336EB5C1}">
      <dsp:nvSpPr>
        <dsp:cNvPr id="0" name=""/>
        <dsp:cNvSpPr/>
      </dsp:nvSpPr>
      <dsp:spPr>
        <a:xfrm>
          <a:off x="450561" y="2471566"/>
          <a:ext cx="1417349" cy="1417349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Distribucija sredstava</a:t>
          </a:r>
        </a:p>
      </dsp:txBody>
      <dsp:txXfrm>
        <a:off x="658127" y="2679132"/>
        <a:ext cx="1002217" cy="1002217"/>
      </dsp:txXfrm>
    </dsp:sp>
    <dsp:sp modelId="{74A35A0A-3F75-48D3-8333-70B2150BF1F0}">
      <dsp:nvSpPr>
        <dsp:cNvPr id="0" name=""/>
        <dsp:cNvSpPr/>
      </dsp:nvSpPr>
      <dsp:spPr>
        <a:xfrm>
          <a:off x="2080513" y="1681819"/>
          <a:ext cx="450717" cy="527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415426"/>
            <a:satOff val="-8871"/>
            <a:lumOff val="33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/>
        </a:p>
      </dsp:txBody>
      <dsp:txXfrm>
        <a:off x="2080513" y="1787270"/>
        <a:ext cx="315502" cy="316351"/>
      </dsp:txXfrm>
    </dsp:sp>
    <dsp:sp modelId="{355A1F4E-9E74-41B9-8AFA-F86CF817F7E4}">
      <dsp:nvSpPr>
        <dsp:cNvPr id="0" name=""/>
        <dsp:cNvSpPr/>
      </dsp:nvSpPr>
      <dsp:spPr>
        <a:xfrm>
          <a:off x="2718320" y="528096"/>
          <a:ext cx="2834698" cy="2834698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Promocija društvenih vrijednosti i doprinos razvoju lokalne zajednice</a:t>
          </a:r>
        </a:p>
      </dsp:txBody>
      <dsp:txXfrm>
        <a:off x="3133452" y="943228"/>
        <a:ext cx="2004434" cy="2004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8D8DE-82C3-43AD-80F7-0A046488D2C4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Prikupljanje sredstava</a:t>
          </a:r>
        </a:p>
      </dsp:txBody>
      <dsp:txXfrm>
        <a:off x="-1867795" y="2772097"/>
        <a:ext cx="4226560" cy="392277"/>
      </dsp:txXfrm>
    </dsp:sp>
    <dsp:sp modelId="{B626AB5C-2139-4CA2-BB19-364799018ABC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45967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altLang="en-US" sz="1300" b="0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Godišnje potpore osnivača</a:t>
          </a:r>
          <a:endParaRPr lang="hr-HR" sz="1300" b="1" kern="1200" dirty="0">
            <a:solidFill>
              <a:schemeClr val="bg1"/>
            </a:solidFill>
            <a:latin typeface="Source Sans Pro Semibold" panose="020B0603030403020204" pitchFamily="34" charset="0"/>
            <a:ea typeface="Source Sans Pro Semibold" panose="020B06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Mobiliziranje sredstava poduzetnika, trgovačkih društava i drugih institucija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Prijava na lokalne, korporativne, nacionalne, europske i međunarodne fondove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Javne kampanje i inovativni oblici zakladništva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Provedba poslovnih aktivnosti (npr. natječaji za vanjske naručitelje, DOP, know how i zakladnička savjetovanja)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100" kern="1200" dirty="0"/>
        </a:p>
      </dsp:txBody>
      <dsp:txXfrm>
        <a:off x="441623" y="854956"/>
        <a:ext cx="1953958" cy="4226560"/>
      </dsp:txXfrm>
    </dsp:sp>
    <dsp:sp modelId="{B2E524B2-43AC-4851-BC71-2E7A56853DF1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9E950-BE18-4377-B78A-79154A851F76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Distribucija sredstava</a:t>
          </a:r>
        </a:p>
      </dsp:txBody>
      <dsp:txXfrm>
        <a:off x="973740" y="2772097"/>
        <a:ext cx="4226560" cy="392277"/>
      </dsp:txXfrm>
    </dsp:sp>
    <dsp:sp modelId="{8DA55DF5-ED10-43C7-95CC-110D10B1A90A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596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u="none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rPr>
            <a:t>Javni natječaji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u="none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</a:rPr>
            <a:t>Transparentan sustav dodjele sredstava (definirana procedura, tri razine provjere / evaluacije)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altLang="en-US" sz="1300" b="0" u="none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Javni natječaj na razini Sveučilišta za studente, profesore, znanstvenike i sveučilišne djelatnike</a:t>
          </a:r>
          <a:endParaRPr lang="hr-HR" sz="1300" b="0" u="none" kern="1200" dirty="0">
            <a:solidFill>
              <a:schemeClr val="bg1"/>
            </a:solidFill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altLang="en-US" sz="1300" b="0" kern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Times New Roman" panose="02020603050405020304" pitchFamily="18" charset="0"/>
            </a:rPr>
            <a:t>Javna objava - anonimno povjerenstvo za odabir, ugovori s dobitnicima, izvješća o provedenim aktivnostima, javna promocija financiranih projekata, praćenje učinaka)</a:t>
          </a:r>
          <a:endParaRPr lang="hr-HR" sz="1300" b="0" u="none" kern="1200" dirty="0">
            <a:solidFill>
              <a:schemeClr val="bg1"/>
            </a:solidFill>
            <a:latin typeface="Source Sans Pro Light" panose="020B0403030403020204" pitchFamily="34" charset="0"/>
            <a:ea typeface="Source Sans Pro Light" panose="020B0403030403020204" pitchFamily="34" charset="0"/>
          </a:endParaRPr>
        </a:p>
      </dsp:txBody>
      <dsp:txXfrm>
        <a:off x="3283159" y="854956"/>
        <a:ext cx="1953958" cy="4226560"/>
      </dsp:txXfrm>
    </dsp:sp>
    <dsp:sp modelId="{BADA77BE-A7BD-4991-83AE-BACAD2B1D098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solidFill>
          <a:schemeClr val="accent5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1B641-3771-4B36-8D73-C098A0D630C1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>
              <a:latin typeface="Source Sans Pro Semibold" panose="020B0603030403020204" pitchFamily="34" charset="0"/>
              <a:ea typeface="Source Sans Pro Semibold" panose="020B0603030403020204" pitchFamily="34" charset="0"/>
            </a:rPr>
            <a:t>Promicanje vrijednosti</a:t>
          </a:r>
        </a:p>
      </dsp:txBody>
      <dsp:txXfrm>
        <a:off x="3815276" y="2772097"/>
        <a:ext cx="4226560" cy="392277"/>
      </dsp:txXfrm>
    </dsp:sp>
    <dsp:sp modelId="{13CF0DC7-69EE-4D8B-BEB2-8616C827C885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34596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O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dgovornost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, dobro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upravljanje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akademska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čestitost</a:t>
          </a:r>
          <a:endParaRPr lang="hr-HR" sz="1300" b="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Izvrsnost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Međusektorska i interdiciplinarna suradnja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R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avnopravnost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socijalna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uključivost</a:t>
          </a:r>
          <a:endParaRPr lang="hr-HR" sz="1300" b="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K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ultura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filantropije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društveno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odgovorno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poslovanje</a:t>
          </a:r>
          <a:endParaRPr lang="hr-HR" sz="1300" b="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Internacionalizacija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Zapošljivost i efikasnost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V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olonterstvo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aktivno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,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inkluzivno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građanstvo</a:t>
          </a:r>
          <a:endParaRPr lang="hr-HR" sz="1300" b="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S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inergija</a:t>
          </a:r>
          <a:r>
            <a:rPr lang="en-GB" sz="1300" b="0" kern="1200" dirty="0">
              <a:latin typeface="Source Sans Pro Light" panose="020B0403030403020204" pitchFamily="34" charset="0"/>
              <a:ea typeface="Source Sans Pro Light" panose="020B0403030403020204" pitchFamily="34" charset="0"/>
            </a:rPr>
            <a:t> i </a:t>
          </a:r>
          <a:r>
            <a:rPr lang="en-GB" sz="1300" b="0" kern="1200" dirty="0" err="1">
              <a:latin typeface="Source Sans Pro Light" panose="020B0403030403020204" pitchFamily="34" charset="0"/>
              <a:ea typeface="Source Sans Pro Light" panose="020B0403030403020204" pitchFamily="34" charset="0"/>
            </a:rPr>
            <a:t>povjerenje</a:t>
          </a:r>
          <a:endParaRPr lang="hr-HR" sz="1300" b="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300" kern="1200" dirty="0">
            <a:latin typeface="Source Sans Pro Light" panose="020B0403030403020204" pitchFamily="34" charset="0"/>
            <a:ea typeface="Source Sans Pro Light" panose="020B0403030403020204" pitchFamily="34" charset="0"/>
          </a:endParaRPr>
        </a:p>
      </dsp:txBody>
      <dsp:txXfrm>
        <a:off x="6124695" y="854956"/>
        <a:ext cx="1953958" cy="4226560"/>
      </dsp:txXfrm>
    </dsp:sp>
    <dsp:sp modelId="{4BF0EB00-290F-48A1-87BF-BC9929D8B626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C4C96-2BF6-4D4A-BFCC-2285A92AE21F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6BFF-7A5E-4144-B22E-F92AE51F20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6BFF-7A5E-4144-B22E-F92AE51F20E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207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16BFF-7A5E-4144-B22E-F92AE51F20E9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2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5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95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6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078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592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625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183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608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64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8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F0D-CBAA-447C-87DF-9861D7060679}" type="datetimeFigureOut">
              <a:rPr lang="hr-HR" smtClean="0"/>
              <a:t>21.3.2019.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154D8-ACD2-435D-8D53-E0B708679B0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1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klada.uniri.hr/" TargetMode="External"/><Relationship Id="rId2" Type="http://schemas.openxmlformats.org/officeDocument/2006/relationships/hyperlink" Target="mailto:andrea.lauric@uniri.h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facebook.hr/zaklada.unir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47780"/>
            <a:ext cx="9144000" cy="2387600"/>
          </a:xfrm>
        </p:spPr>
        <p:txBody>
          <a:bodyPr>
            <a:normAutofit/>
          </a:bodyPr>
          <a:lstStyle/>
          <a:p>
            <a:r>
              <a:rPr lang="hr-HR" sz="4800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Zaklada Sveučilišta u Rijeci: </a:t>
            </a:r>
            <a:r>
              <a:rPr lang="hr-HR" sz="4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Mogućnosti i izazovi </a:t>
            </a:r>
            <a:br>
              <a:rPr lang="hr-HR" sz="4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hr-HR" sz="4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stručne prakse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5534"/>
            <a:ext cx="9144000" cy="1655762"/>
          </a:xfrm>
        </p:spPr>
        <p:txBody>
          <a:bodyPr>
            <a:normAutofit/>
          </a:bodyPr>
          <a:lstStyle/>
          <a:p>
            <a:r>
              <a:rPr lang="hr-HR" sz="2000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Andrea Laurić</a:t>
            </a:r>
            <a:b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hr-HR" sz="18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Stručna suradnica za financije i razvojne projekte</a:t>
            </a:r>
          </a:p>
          <a:p>
            <a:endParaRPr lang="hr-HR" dirty="0"/>
          </a:p>
          <a:p>
            <a:r>
              <a:rPr lang="hr-HR" sz="1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Rijeka, 21. ožujka 2019.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2" y="-88136"/>
            <a:ext cx="3638049" cy="302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0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r-HR" sz="41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sz="41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prikupljanje sredstava</a:t>
            </a:r>
          </a:p>
        </p:txBody>
      </p: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5320" y="2047761"/>
            <a:ext cx="5216273" cy="44094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Donatorska aukcija slika (2013. - )</a:t>
            </a:r>
          </a:p>
          <a:p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Zaklada Sveučilišta u Rijeci u partnerstvu s tvrtkom </a:t>
            </a:r>
            <a:r>
              <a:rPr lang="hr-HR" sz="20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Metis</a:t>
            </a:r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d.d.</a:t>
            </a:r>
          </a:p>
          <a:p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Licitacija slika i umjetničkih predmeta </a:t>
            </a:r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akademskih slikara i amatera</a:t>
            </a:r>
          </a:p>
          <a:p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Tijekom šest edicija prikupljeno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više od 630 tisuća kuna</a:t>
            </a:r>
          </a:p>
          <a:p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Prikupljena sredstva donirana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jedanaest institucija </a:t>
            </a:r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 različitim sektorima - obrazovanje, umjetnost, socijalna skrb i zdravstvo</a:t>
            </a:r>
          </a:p>
          <a:p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Neki od korisnika: Centar za rehabilitaciju Rijeka, Klinika za pedijatriju KBC-a Rijeka, Dječji dom Ivana Brlić Mažuranić, Akademija primijenjenih umjetnosti Sveučilišta u Rijeci, Sportski savez osoba s invaliditetom Grada Rijeke </a:t>
            </a:r>
          </a:p>
          <a:p>
            <a:r>
              <a:rPr lang="hr-HR" sz="20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Zakladin</a:t>
            </a:r>
            <a:r>
              <a:rPr lang="hr-HR" sz="2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fond </a:t>
            </a:r>
            <a:r>
              <a:rPr lang="hr-HR" sz="2000" i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Studenti za društvo znanja</a:t>
            </a:r>
            <a:endParaRPr lang="hr-HR" sz="20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0" indent="0">
              <a:buNone/>
            </a:pPr>
            <a:endParaRPr lang="hr-HR" sz="13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marL="0" indent="0">
              <a:buNone/>
            </a:pPr>
            <a:r>
              <a:rPr lang="hr-HR" sz="13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5802C1-9528-4F4E-B851-E98FABD5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r="20752" b="-1"/>
          <a:stretch/>
        </p:blipFill>
        <p:spPr>
          <a:xfrm>
            <a:off x="5871593" y="-7872"/>
            <a:ext cx="6320408" cy="6865872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913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distribucija sredstava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C51B3E7-10C0-407E-981F-2C09E6AE4B1E}"/>
              </a:ext>
            </a:extLst>
          </p:cNvPr>
          <p:cNvSpPr txBox="1"/>
          <p:nvPr/>
        </p:nvSpPr>
        <p:spPr>
          <a:xfrm>
            <a:off x="1158240" y="1690689"/>
            <a:ext cx="9509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Natječaj za dodjelu </a:t>
            </a:r>
            <a:r>
              <a:rPr lang="hr-HR" sz="2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nagrada Zaklade Sveučilišta u Rijeci</a:t>
            </a:r>
            <a:endParaRPr lang="en-GB" sz="2800" b="1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fontAlgn="base"/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Natječaj za </a:t>
            </a:r>
            <a:r>
              <a:rPr lang="hr-HR" sz="2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sufinanciranje</a:t>
            </a: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: 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sudjelovanja na znanstvenim skupovima</a:t>
            </a:r>
            <a:endParaRPr lang="en-GB" sz="28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organizacije znanstvenih skupova</a:t>
            </a:r>
            <a:endParaRPr lang="en-GB" sz="28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izdavačke djelatnosti</a:t>
            </a:r>
            <a:endParaRPr lang="en-GB" sz="28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studentskih aktivnosti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usavršavanja studenata</a:t>
            </a:r>
            <a:endParaRPr lang="en-GB" sz="28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fontAlgn="base"/>
            <a:r>
              <a:rPr lang="hr-HR" sz="2800" b="1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Fond SIZIF </a:t>
            </a:r>
            <a:r>
              <a:rPr lang="hr-HR" sz="28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– u suradnji sa Studentskim zborom – znanstveni projekti studenata</a:t>
            </a:r>
            <a:endParaRPr lang="en-GB" sz="28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6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distribucija sredstava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BF1A21-5F16-43EC-B2D1-EBB50757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7389"/>
            <a:ext cx="5255260" cy="32845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16277FE-E9A0-47E4-A1A3-EBD5D05DC66C}"/>
              </a:ext>
            </a:extLst>
          </p:cNvPr>
          <p:cNvSpPr txBox="1"/>
          <p:nvPr/>
        </p:nvSpPr>
        <p:spPr>
          <a:xfrm>
            <a:off x="6096000" y="5363962"/>
            <a:ext cx="509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Riteh</a:t>
            </a:r>
            <a:r>
              <a:rPr lang="hr-HR" sz="1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hr-HR" sz="1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Racing</a:t>
            </a:r>
            <a:r>
              <a:rPr lang="hr-HR" sz="1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Team – formula Student</a:t>
            </a:r>
            <a:r>
              <a:rPr lang="hr-HR" sz="1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(studentski projekti)</a:t>
            </a:r>
            <a:endParaRPr lang="en-GB" sz="14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C786C17-DCD2-4432-B087-26BF4C6EF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3840"/>
            <a:ext cx="5013246" cy="289052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930D9FAB-20F5-4C7B-8B2B-AFE055D96443}"/>
              </a:ext>
            </a:extLst>
          </p:cNvPr>
          <p:cNvSpPr txBox="1"/>
          <p:nvPr/>
        </p:nvSpPr>
        <p:spPr>
          <a:xfrm>
            <a:off x="838200" y="4500362"/>
            <a:ext cx="509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Rijeka psihologije </a:t>
            </a:r>
            <a:r>
              <a:rPr lang="hr-HR" sz="1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(organizacija skupova)</a:t>
            </a:r>
            <a:endParaRPr lang="en-GB" sz="14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945648DE-3BD5-4565-AE9E-509FCBAC9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20" y="1954248"/>
            <a:ext cx="3259447" cy="423304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598E54A9-9DFC-44B9-9470-3FE42A96B2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44" y="1977389"/>
            <a:ext cx="3279528" cy="4233048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096C0D51-AEF3-4984-919B-B61C32ED49C8}"/>
              </a:ext>
            </a:extLst>
          </p:cNvPr>
          <p:cNvSpPr txBox="1"/>
          <p:nvPr/>
        </p:nvSpPr>
        <p:spPr>
          <a:xfrm>
            <a:off x="2227848" y="6270136"/>
            <a:ext cx="509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Časopis IKON</a:t>
            </a:r>
            <a:r>
              <a:rPr lang="hr-HR" sz="1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(izdavačka djelatnost)</a:t>
            </a:r>
            <a:endParaRPr lang="en-GB" sz="14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6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8344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promocija društvenih vrijednosti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2E0C114-B26A-4B1B-A9E6-937B4C4BE83C}"/>
              </a:ext>
            </a:extLst>
          </p:cNvPr>
          <p:cNvSpPr txBox="1"/>
          <p:nvPr/>
        </p:nvSpPr>
        <p:spPr>
          <a:xfrm>
            <a:off x="1005840" y="2361249"/>
            <a:ext cx="10347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E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uropski</a:t>
            </a:r>
            <a:r>
              <a:rPr lang="en-GB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projekti</a:t>
            </a:r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Responsible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Research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and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Innovation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Tools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(RRI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Tools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), GENERA, </a:t>
            </a:r>
            <a:r>
              <a:rPr lang="hr-HR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GenderSTE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</a:p>
          <a:p>
            <a:pPr fontAlgn="base"/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okalni</a:t>
            </a:r>
            <a:r>
              <a:rPr lang="en-GB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projekti</a:t>
            </a:r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Nevidljive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sile: 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Ž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ene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koje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oblikovale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naš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grad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, Akademski zec, Sveučilištarci volontiraju</a:t>
            </a:r>
            <a:endParaRPr lang="en-GB" sz="32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fontAlgn="base"/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V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olonterske</a:t>
            </a:r>
            <a:r>
              <a:rPr lang="en-GB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32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akcije</a:t>
            </a:r>
            <a:r>
              <a:rPr lang="hr-HR" sz="32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: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izrada didaktičkih slikovnica u OŠ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Pećin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, 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uređenje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čekaonic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Dječje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bolnice</a:t>
            </a:r>
            <a:r>
              <a:rPr lang="en-GB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32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Kantrida</a:t>
            </a:r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itd.</a:t>
            </a:r>
            <a:endParaRPr lang="en-GB" sz="32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fontAlgn="base"/>
            <a:endParaRPr lang="hr-HR" sz="32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fontAlgn="base"/>
            <a:r>
              <a:rPr lang="hr-HR" sz="32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+ tribine, okrugli stolovi, edukacije, diskusije…</a:t>
            </a:r>
            <a:endParaRPr lang="en-GB" sz="32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7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Realizator</a:t>
            </a:r>
            <a:r>
              <a:rPr lang="hr-HR" dirty="0"/>
              <a:t> - </a:t>
            </a:r>
            <a:r>
              <a:rPr lang="hr-HR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Case</a:t>
            </a:r>
            <a:r>
              <a:rPr lang="hr-H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hr-HR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study</a:t>
            </a:r>
            <a:r>
              <a:rPr lang="hr-H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natjecanje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A8CB148-2A89-4312-B980-4FAA4F04E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Zaklada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Sveučilišta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u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Rijeci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u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suradnji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Znanstveno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tehnologijskim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parkom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Sveučilišta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u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Rijeci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Step Ri </a:t>
            </a:r>
            <a:endParaRPr lang="hr-HR" sz="24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algn="just"/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Projekt</a:t>
            </a:r>
            <a:r>
              <a:rPr lang="hr-HR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realiziran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kroz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Zakladin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fond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Studenti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za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društvo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znanja</a:t>
            </a:r>
            <a:endParaRPr lang="en-GB" sz="24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algn="just"/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Radeći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stvarnim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poslovnim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slučajevima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,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studenti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dobivaju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mogućnost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prethodno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stečeno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znanje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prenijeti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u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praksu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razviti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konkretne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vještine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potrebne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tržištu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rada</a:t>
            </a:r>
            <a:endParaRPr lang="hr-HR" sz="2400" dirty="0">
              <a:latin typeface="Source Sans Pro ExtraLight" panose="020B0303030403020204" pitchFamily="34" charset="0"/>
              <a:ea typeface="Source Sans Pro ExtraLight" panose="020B0303030403020204" pitchFamily="34" charset="0"/>
            </a:endParaRPr>
          </a:p>
          <a:p>
            <a:pPr algn="just"/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 tri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edicije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natjecanja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 err="1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sudjelovalo</a:t>
            </a:r>
            <a:r>
              <a:rPr lang="hr-HR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je 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13 poduzeća </a:t>
            </a:r>
            <a:r>
              <a:rPr lang="hr-HR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i institucija,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 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220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studenata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 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84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tima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 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11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sveučilišnih</a:t>
            </a:r>
            <a:r>
              <a:rPr lang="en-GB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r>
              <a:rPr lang="en-GB" sz="2400" dirty="0" err="1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sastavnica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 </a:t>
            </a:r>
            <a:endParaRPr lang="en-GB" sz="24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2D403A5-F856-4C2D-9DF2-6CAB77743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9" y="4993603"/>
            <a:ext cx="2133600" cy="67168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C5B2743-201E-4A11-8306-E5EF6FF8E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74" y="5009357"/>
            <a:ext cx="1762125" cy="635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C0C62C95-2D5D-4AFE-B022-5CE4251D97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4" y="4888895"/>
            <a:ext cx="1134534" cy="75498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07C4827-0B7C-453F-AD8C-2430238E0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69" y="4914432"/>
            <a:ext cx="1755770" cy="754981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0CA9C96-CC36-411E-98C1-6C1C2877C8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73" y="5128987"/>
            <a:ext cx="1799593" cy="49369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25C1F9A-7253-468E-BA7F-978EF0ABB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02" y="4232918"/>
            <a:ext cx="3427614" cy="238894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D329EE36-BEF3-4978-913D-72706139C2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9" y="5708049"/>
            <a:ext cx="1309344" cy="1135489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4F8DB00F-51E4-43AC-9005-82BD014D55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35" y="6015436"/>
            <a:ext cx="1828644" cy="450849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721C7473-F9D7-404E-9C42-C7958EEF2A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91" y="5973394"/>
            <a:ext cx="1901810" cy="489717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48D377AB-14E0-471E-BC9B-1A38BA9E46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6" y="6011258"/>
            <a:ext cx="1736643" cy="489717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4AAFC1F6-68EC-4E2C-9FCC-403976CAD8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69" y="5764085"/>
            <a:ext cx="879298" cy="953550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30F5F65A-B301-4972-A0DF-634BA22C8D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84" y="5743824"/>
            <a:ext cx="1024583" cy="102458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4D767B46-17C2-4F87-B097-BECDBFC716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872" y="5859860"/>
            <a:ext cx="12858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Uključi se!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Moduli stručne prakse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64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FUNDRAISING</a:t>
            </a:r>
          </a:p>
          <a:p>
            <a:pPr algn="just">
              <a:buFontTx/>
              <a:buChar char="-"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JAVNA KAMPANJA: istraživanje primjera dobre prakse, osmišljajavanje vlastite javne kampanje, definiranje ciljeva i ciljne skupine, izrada budžeta i financijske konstrukcije, izrada akcijskog plana, provedba, evaluacija, izvještavanje</a:t>
            </a:r>
          </a:p>
          <a:p>
            <a:pPr algn="just">
              <a:buFontTx/>
              <a:buChar char="-"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FONDOVI: istraživanje dostupnih fondova, izrada </a:t>
            </a:r>
            <a:r>
              <a:rPr lang="hr-HR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fundraising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baze, planiranje, razrada projektne matrice, prijava na natječaj(e)</a:t>
            </a:r>
          </a:p>
          <a:p>
            <a:pPr algn="just">
              <a:buFontTx/>
              <a:buChar char="-"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PROJEKT: razrada projekta, istraživanje potencijalnih donatora i podupiratelja, slanje dopisa za pokroviteljstva ili sponzorstva, suradnja, izvještavanje</a:t>
            </a:r>
          </a:p>
        </p:txBody>
      </p:sp>
    </p:spTree>
    <p:extLst>
      <p:ext uri="{BB962C8B-B14F-4D97-AF65-F5344CB8AC3E}">
        <p14:creationId xmlns:p14="http://schemas.microsoft.com/office/powerpoint/2010/main" val="386473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014" y="679870"/>
            <a:ext cx="10408186" cy="58733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r-HR" sz="3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2. PROJEKTNI MENADŽMENT 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Provođenje novih programa (npr. Alumni Zaklade) ili sudjelovanje u organizaciji postojećih (Realizator, Aukcija, Dodjela Nagrada Zaklade)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Razrada projektne matrice (opći &amp; specifični cilj, ciljana publika / korisnici, aktivnosti…) + ROKOVI!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Upravljanje projektom i projektnim ciklusom 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Organizacija, promocija i produkcija</a:t>
            </a:r>
          </a:p>
          <a:p>
            <a:pPr>
              <a:buFontTx/>
              <a:buChar char="-"/>
            </a:pPr>
            <a:endParaRPr lang="hr-HR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</a:pPr>
            <a:r>
              <a:rPr lang="hr-HR" sz="3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3. PR &amp; KOMUNIKACIJA 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Sudjelovanje u vođenju i stvaranju sadržaja za sve komunikacijske kanale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Mrežne stranice, društvene mreže, newsletter, odnosi s medijima, organizacija press konferencija, praćenja događanja, interna komunikacija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Pisanje vijesti, dopisa, izvještavanje, fotografiranje, dizajn</a:t>
            </a:r>
          </a:p>
          <a:p>
            <a:pPr algn="just">
              <a:buFontTx/>
              <a:buChar char="-"/>
            </a:pPr>
            <a:r>
              <a:rPr lang="hr-HR" sz="3000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Upravljanje imidžem organizacije </a:t>
            </a:r>
          </a:p>
        </p:txBody>
      </p:sp>
    </p:spTree>
    <p:extLst>
      <p:ext uri="{BB962C8B-B14F-4D97-AF65-F5344CB8AC3E}">
        <p14:creationId xmlns:p14="http://schemas.microsoft.com/office/powerpoint/2010/main" val="8745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80" y="21840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6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Hvala na pažnji! </a:t>
            </a:r>
            <a:b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Više informacija: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6620" y="3627756"/>
            <a:ext cx="8122920" cy="2849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  <a:hlinkClick r:id="rId2"/>
              </a:rPr>
              <a:t>zaklada@uniri.hr</a:t>
            </a:r>
          </a:p>
          <a:p>
            <a:pPr marL="0" indent="0" algn="ctr">
              <a:buNone/>
            </a:pP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  <a:hlinkClick r:id="rId2"/>
              </a:rPr>
              <a:t>andrea.lauric@uniri.hr</a:t>
            </a:r>
            <a:endParaRPr lang="hr-HR" sz="2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 algn="ctr">
              <a:buNone/>
            </a:pP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  <a:hlinkClick r:id="rId3"/>
              </a:rPr>
              <a:t>www.zaklada.uniri.hr</a:t>
            </a:r>
            <a:endParaRPr lang="hr-HR" sz="2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 algn="ctr">
              <a:buNone/>
            </a:pP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  <a:hlinkClick r:id="rId4"/>
              </a:rPr>
              <a:t>www.facebook.hr/zaklada.uniri</a:t>
            </a:r>
            <a:endParaRPr lang="hr-HR" sz="24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 algn="ctr">
              <a:buNone/>
            </a:pP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Prijava na newsletter ZAKon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1A98C-7D2B-4C3D-97F9-D924A001B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15" y="-357850"/>
            <a:ext cx="4111866" cy="341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Zakladništvo –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organizirana filantropija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58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Filantropija - “poticaj za javno dobro”</a:t>
            </a:r>
          </a:p>
          <a:p>
            <a:pPr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Zaklada: neprofitna institucija kroz koju građani, javni sektor ili poduzeća izdvajaju za društveno važne ciljeve </a:t>
            </a:r>
          </a:p>
          <a:p>
            <a:pPr>
              <a:buFont typeface="Source Sans Pro Light" panose="020B0403030403020204" pitchFamily="34" charset="0"/>
              <a:buChar char="−"/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nema članova ni vlasnika</a:t>
            </a:r>
            <a:endParaRPr lang="en-US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buFont typeface="Source Sans Pro Light" panose="020B0403030403020204" pitchFamily="34" charset="0"/>
              <a:buChar char="−"/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izvor prihoda temeljen na početnom kapitalu </a:t>
            </a:r>
          </a:p>
          <a:p>
            <a:pPr>
              <a:buFont typeface="Source Sans Pro Light" panose="020B0403030403020204" pitchFamily="34" charset="0"/>
              <a:buChar char="−"/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vlastita upravljačka tijela</a:t>
            </a:r>
          </a:p>
          <a:p>
            <a:pPr>
              <a:buFont typeface="Source Sans Pro Light" panose="020B0403030403020204" pitchFamily="34" charset="0"/>
              <a:buChar char="−"/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javne, privatne, korporativne </a:t>
            </a:r>
          </a:p>
          <a:p>
            <a:pPr>
              <a:buFont typeface="Source Sans Pro Light" panose="020B0403030403020204" pitchFamily="34" charset="0"/>
              <a:buChar char="−"/>
              <a:defRPr/>
            </a:pP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distribucija financijskih sredstava na različite društvene potrebe (znanost, mladi, sport, zdravlje itd.)</a:t>
            </a:r>
          </a:p>
          <a:p>
            <a:pPr marL="0" indent="0">
              <a:buNone/>
              <a:defRPr/>
            </a:pPr>
            <a:endParaRPr lang="hr-HR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Zakladništvo –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organizirana filantropija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6585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sz="3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Zaklade su najrazvijenije u Sjedinjenim Američkim Državama</a:t>
            </a:r>
          </a:p>
          <a:p>
            <a:pPr>
              <a:defRPr/>
            </a:pPr>
            <a:r>
              <a:rPr lang="hr-HR" sz="3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 novije je vrijeme značajnija uloga u europskim zemljama</a:t>
            </a:r>
          </a:p>
          <a:p>
            <a:pPr>
              <a:defRPr/>
            </a:pPr>
            <a:r>
              <a:rPr lang="hr-HR" sz="3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 Hrvatskoj filantropija tek u začecima</a:t>
            </a:r>
          </a:p>
          <a:p>
            <a:pPr>
              <a:defRPr/>
            </a:pPr>
            <a:r>
              <a:rPr lang="hr-HR" sz="3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Dvije sveučilišne zaklade (Rijeka i Zagreb), Zaklada za razvoj civilnog društva, Zaklada Kultura nova, Hrvatska zaklada za znanost i dr.</a:t>
            </a:r>
            <a:endParaRPr lang="en-US" sz="32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>
              <a:defRPr/>
            </a:pPr>
            <a:endParaRPr lang="hr-HR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 </a:t>
            </a:r>
          </a:p>
          <a:p>
            <a:endParaRPr lang="hr-HR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12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445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Zaklada Sveučilšta</a:t>
            </a:r>
            <a:b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</a:b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U društvu znanja</a:t>
            </a:r>
            <a:endParaRPr lang="hr-HR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443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(Postati) vodeća sveučilišna zaklada koja održivim i inovativnim modelima filantropije doprinosi razvoju društva znanja</a:t>
            </a:r>
          </a:p>
          <a:p>
            <a:pPr marL="0" indent="0">
              <a:buNone/>
            </a:pPr>
            <a:endParaRPr lang="hr-HR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r>
              <a:rPr lang="hr-HR" altLang="sr-Latn-RS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Osnovana 2003</a:t>
            </a:r>
            <a:r>
              <a:rPr lang="hr-HR" altLang="sr-Latn-R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. </a:t>
            </a:r>
          </a:p>
          <a:p>
            <a:r>
              <a:rPr lang="hr-HR" altLang="sr-Latn-R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Osnivači Grad Rijeka, Sveučilište u Rijeci, Primorsko goranska županija</a:t>
            </a:r>
          </a:p>
          <a:p>
            <a:r>
              <a:rPr lang="pl-PL" altLang="sr-Latn-R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Najstarija sveučilišna zaklada u RH</a:t>
            </a:r>
          </a:p>
          <a:p>
            <a:r>
              <a:rPr lang="hr-HR" altLang="sr-Latn-R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Cilj prikupljanje sredstava s ciljem kontinuiranog ulaganja i dugoročnoog planiranja razvoja Sveučilišta, ali i šire zajednice</a:t>
            </a:r>
          </a:p>
        </p:txBody>
      </p:sp>
    </p:spTree>
    <p:extLst>
      <p:ext uri="{BB962C8B-B14F-4D97-AF65-F5344CB8AC3E}">
        <p14:creationId xmlns:p14="http://schemas.microsoft.com/office/powerpoint/2010/main" val="263315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649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Svrha i djelovanje </a:t>
            </a:r>
            <a:r>
              <a:rPr lang="hr-HR" dirty="0">
                <a:latin typeface="Source Sans Pro ExtraLight" panose="020B0303030403020204" pitchFamily="34" charset="0"/>
                <a:ea typeface="Source Sans Pro ExtraLight" panose="020B0303030403020204" pitchFamily="34" charset="0"/>
              </a:rPr>
              <a:t>Zaklade Sveučilišta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12653703"/>
              </p:ext>
            </p:extLst>
          </p:nvPr>
        </p:nvGraphicFramePr>
        <p:xfrm>
          <a:off x="3316688" y="2258459"/>
          <a:ext cx="6003581" cy="389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Left-Up Arrow 11"/>
          <p:cNvSpPr/>
          <p:nvPr/>
        </p:nvSpPr>
        <p:spPr>
          <a:xfrm rot="16200000">
            <a:off x="6170840" y="1459851"/>
            <a:ext cx="295275" cy="2178931"/>
          </a:xfrm>
          <a:prstGeom prst="left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hr-HR"/>
          </a:p>
        </p:txBody>
      </p:sp>
      <p:sp>
        <p:nvSpPr>
          <p:cNvPr id="14" name="Left-Up Arrow 13"/>
          <p:cNvSpPr/>
          <p:nvPr/>
        </p:nvSpPr>
        <p:spPr>
          <a:xfrm rot="5400000" flipV="1">
            <a:off x="6172877" y="5060334"/>
            <a:ext cx="291206" cy="2178930"/>
          </a:xfrm>
          <a:prstGeom prst="leftUpArrow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hr-H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4C29EB-8AE9-402D-B001-10D012FCA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FF4C29EB-8AE9-402D-B001-10D012FCA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087102-D79C-4CAF-9A00-DAA36986E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dgm id="{CD087102-D79C-4CAF-9A00-DAA36986E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B0ABF1-B35E-41CB-ABC0-AD21336E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AB0ABF1-B35E-41CB-ABC0-AD21336E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A35A0A-3F75-48D3-8333-70B2150BF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graphicEl>
                                              <a:dgm id="{74A35A0A-3F75-48D3-8333-70B2150BF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5A1F4E-9E74-41B9-8AFA-F86CF817F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355A1F4E-9E74-41B9-8AFA-F86CF817F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4445"/>
            <a:ext cx="10515600" cy="1325563"/>
          </a:xfrm>
        </p:spPr>
        <p:txBody>
          <a:bodyPr/>
          <a:lstStyle/>
          <a:p>
            <a:pPr algn="ctr"/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Strateško-programski okvir</a:t>
            </a:r>
            <a:b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</a:br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Riječka ideja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4434"/>
            <a:ext cx="10399005" cy="3693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600" i="1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„Odgovornost sveučilišta, osim u znanstveno – istraživačkoj djelatnosti i visokom obrazovanju, nužno se treba očitovati i u aktivnom rješavanju društveno – ekonomskih pitanja, promociji međusektorske suradnje, te promicanju otvorenosti prema javnosti” </a:t>
            </a:r>
            <a:r>
              <a:rPr lang="hr-HR" sz="26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izv. prof. dr. sc. Iva </a:t>
            </a:r>
            <a:r>
              <a:rPr lang="hr-HR" sz="26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Rinčić</a:t>
            </a:r>
            <a:endParaRPr lang="hr-HR" sz="2600" dirty="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just"/>
            <a:r>
              <a:rPr lang="hr-HR" altLang="en-US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Suradnja i povezivanje sveučilišta i sveučilišnih resursa (znanje, oprema, ljudski resursi) s potrebama lokalne zajednice</a:t>
            </a:r>
          </a:p>
          <a:p>
            <a:pPr algn="just"/>
            <a:r>
              <a:rPr lang="pl-PL" altLang="sr-Latn-RS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The Wisconsin Idea, tadašnji rektor Sveučilišta Wisconsina u Madisonu, Charles Van Hise </a:t>
            </a:r>
          </a:p>
        </p:txBody>
      </p:sp>
    </p:spTree>
    <p:extLst>
      <p:ext uri="{BB962C8B-B14F-4D97-AF65-F5344CB8AC3E}">
        <p14:creationId xmlns:p14="http://schemas.microsoft.com/office/powerpoint/2010/main" val="40267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Glavne aktivnosti – </a:t>
            </a:r>
            <a:r>
              <a:rPr lang="hr-HR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tri stupa djelovanja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37107626"/>
              </p:ext>
            </p:extLst>
          </p:nvPr>
        </p:nvGraphicFramePr>
        <p:xfrm>
          <a:off x="2032000" y="1215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7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9" r="2" b="2"/>
          <a:stretch/>
        </p:blipFill>
        <p:spPr>
          <a:xfrm>
            <a:off x="5622667" y="290902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6" r="1" b="11455"/>
          <a:stretch/>
        </p:blipFill>
        <p:spPr>
          <a:xfrm>
            <a:off x="5866311" y="263316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0" b="-2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57749F-B943-4D30-8F08-8AA92F25A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793" y="528735"/>
            <a:ext cx="4283082" cy="1454051"/>
          </a:xfrm>
        </p:spPr>
        <p:txBody>
          <a:bodyPr>
            <a:normAutofit/>
          </a:bodyPr>
          <a:lstStyle/>
          <a:p>
            <a:r>
              <a:rPr lang="hr-HR" sz="3400" dirty="0">
                <a:solidFill>
                  <a:srgbClr val="00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sz="3400" dirty="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prikupljanje sredstava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3445" y="2202869"/>
            <a:ext cx="5222866" cy="3953451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Rijeka z(n)a znanje (2006.)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Kampanja za prikupljanje sredstava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Cilj </a:t>
            </a:r>
            <a:r>
              <a:rPr lang="hr-HR" sz="2400" dirty="0">
                <a:latin typeface="Selawik Semibold" panose="020B0604020202020204" pitchFamily="34" charset="0"/>
                <a:ea typeface="Source Sans Pro Light" panose="020B0403030403020204" pitchFamily="34" charset="0"/>
              </a:rPr>
              <a:t>f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inanciranje</a:t>
            </a: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djelatnosti akademske zajednice, promocije ideje društva znanja i Zaklade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Prodaja artikala s 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karikaturama</a:t>
            </a: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 znamenitih ličnosti koji su živjeli ili djelovali u Rijeci ili na širem regionalnom području (Ivana Brlić Mažuranić, </a:t>
            </a:r>
            <a:r>
              <a:rPr lang="hr-HR" sz="2400" dirty="0" err="1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Mlikarica</a:t>
            </a: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, Ivan pl. Zajc, Kamov...)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Karikature izradio riječki strip crtač 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Ivan Mišković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Građani imali priliku </a:t>
            </a:r>
            <a:r>
              <a:rPr lang="hr-HR" sz="24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odlučiti o distribuciji prikupljenih sredstava </a:t>
            </a:r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studentski projekti</a:t>
            </a:r>
          </a:p>
          <a:p>
            <a:r>
              <a:rPr lang="hr-HR" sz="2400" dirty="0"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„Točno u podne” - Damir Urban, Mani Gotovac, Damir Martinović Mrle...</a:t>
            </a:r>
            <a:endParaRPr lang="hr-HR" sz="2400" dirty="0">
              <a:solidFill>
                <a:srgbClr val="00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0" indent="0">
              <a:buNone/>
            </a:pPr>
            <a:endParaRPr lang="hr-HR" dirty="0">
              <a:solidFill>
                <a:srgbClr val="00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1ADDF21-58B2-423A-BF6F-F6039E7981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0" r="-3" b="12676"/>
          <a:stretch/>
        </p:blipFill>
        <p:spPr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8A8944-6867-44FE-BFC6-1A81CFE77D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3" b="217"/>
          <a:stretch/>
        </p:blipFill>
        <p:spPr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04B4CDB-6950-409E-81EF-ED0F657AA5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6" b="13374"/>
          <a:stretch/>
        </p:blipFill>
        <p:spPr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</p:spPr>
      </p:pic>
      <p:sp>
        <p:nvSpPr>
          <p:cNvPr id="18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88040" cy="1325563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00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Programi &amp; projekti </a:t>
            </a:r>
            <a:r>
              <a:rPr lang="hr-HR" sz="4000">
                <a:solidFill>
                  <a:srgbClr val="000000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– prikupljanje sredstava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2021249"/>
            <a:ext cx="6405880" cy="4155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3000" dirty="0">
                <a:solidFill>
                  <a:srgbClr val="000000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Akademska donatorska večera (2012.)</a:t>
            </a:r>
            <a:endParaRPr lang="hr-HR" sz="2000" dirty="0">
              <a:solidFill>
                <a:srgbClr val="00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r>
              <a:rPr lang="hr-HR" sz="2000" dirty="0">
                <a:latin typeface="Source Sans Pro ExtraLight" panose="020B0604020202020204" pitchFamily="34" charset="0"/>
              </a:rPr>
              <a:t>Donatorsko događanje u suradnji s Nacionalnom zakladom za potporu učeničkom i studentskom standardu i Sveučilištem u Rijeci</a:t>
            </a:r>
          </a:p>
          <a:p>
            <a:r>
              <a:rPr lang="hr-HR" sz="2000" dirty="0">
                <a:latin typeface="Source Sans Pro ExtraLight" panose="020B0604020202020204" pitchFamily="34" charset="0"/>
              </a:rPr>
              <a:t>Prikupljeno je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137.000,00 kuna </a:t>
            </a:r>
            <a:r>
              <a:rPr lang="hr-HR" sz="2000" dirty="0">
                <a:latin typeface="Source Sans Pro ExtraLight" panose="020B0604020202020204" pitchFamily="34" charset="0"/>
              </a:rPr>
              <a:t>u okviru </a:t>
            </a:r>
            <a:r>
              <a:rPr lang="hr-HR" sz="2000" dirty="0" err="1">
                <a:latin typeface="Source Sans Pro ExtraLight" panose="020B0604020202020204" pitchFamily="34" charset="0"/>
              </a:rPr>
              <a:t>Zakladine</a:t>
            </a:r>
            <a:r>
              <a:rPr lang="hr-HR" sz="2000" dirty="0">
                <a:latin typeface="Source Sans Pro ExtraLight" panose="020B0604020202020204" pitchFamily="34" charset="0"/>
              </a:rPr>
              <a:t> kampanje “Vjetar u leđa znanja” za studentske stipendije </a:t>
            </a:r>
          </a:p>
          <a:p>
            <a:r>
              <a:rPr lang="hr-HR" sz="2000" dirty="0">
                <a:latin typeface="Source Sans Pro ExtraLight" panose="020B0604020202020204" pitchFamily="34" charset="0"/>
              </a:rPr>
              <a:t>Tri fonda: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Maestral</a:t>
            </a:r>
            <a:r>
              <a:rPr lang="hr-HR" sz="2000" dirty="0">
                <a:latin typeface="Source Sans Pro ExtraLight" panose="020B0604020202020204" pitchFamily="34" charset="0"/>
              </a:rPr>
              <a:t> (sufinanciranje studenata preddiplomskih, diplomskih i integriranih studija),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Burin </a:t>
            </a:r>
            <a:r>
              <a:rPr lang="hr-HR" sz="2000" dirty="0">
                <a:latin typeface="Source Sans Pro ExtraLight" panose="020B0604020202020204" pitchFamily="34" charset="0"/>
              </a:rPr>
              <a:t>(sufinanciranje poslijediplomskih studija) i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Tramontana </a:t>
            </a:r>
            <a:r>
              <a:rPr lang="hr-HR" sz="2000" dirty="0">
                <a:latin typeface="Source Sans Pro ExtraLight" panose="020B0604020202020204" pitchFamily="34" charset="0"/>
              </a:rPr>
              <a:t>(sufinanciranje postdoktorskog usavršavanja mladih znanstvenika</a:t>
            </a:r>
          </a:p>
          <a:p>
            <a:r>
              <a:rPr lang="hr-HR" sz="2000" dirty="0">
                <a:latin typeface="Source Sans Pro ExtraLight" panose="020B0604020202020204" pitchFamily="34" charset="0"/>
              </a:rPr>
              <a:t>Svečano potpisivanje ugovora s </a:t>
            </a:r>
            <a:r>
              <a:rPr lang="hr-HR" sz="2000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četrnaest dobitnika </a:t>
            </a:r>
            <a:r>
              <a:rPr lang="hr-HR" sz="2000" dirty="0">
                <a:latin typeface="Source Sans Pro ExtraLight" panose="020B0604020202020204" pitchFamily="34" charset="0"/>
              </a:rPr>
              <a:t>stipendije</a:t>
            </a: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  <a:p>
            <a:pPr marL="0" indent="0">
              <a:buNone/>
            </a:pPr>
            <a:endParaRPr lang="hr-HR" sz="2000" dirty="0">
              <a:solidFill>
                <a:srgbClr val="000000"/>
              </a:solidFill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33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995</Words>
  <Application>Microsoft Office PowerPoint</Application>
  <PresentationFormat>Široki zaslon</PresentationFormat>
  <Paragraphs>128</Paragraphs>
  <Slides>17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Selawik Semibold</vt:lpstr>
      <vt:lpstr>Source Sans Pro ExtraLight</vt:lpstr>
      <vt:lpstr>Source Sans Pro Light</vt:lpstr>
      <vt:lpstr>Source Sans Pro Semibold</vt:lpstr>
      <vt:lpstr>Office Theme</vt:lpstr>
      <vt:lpstr>Zaklada Sveučilišta u Rijeci: Mogućnosti i izazovi  stručne prakse</vt:lpstr>
      <vt:lpstr>Zakladništvo – organizirana filantropija </vt:lpstr>
      <vt:lpstr>Zakladništvo – organizirana filantropija </vt:lpstr>
      <vt:lpstr>Zaklada Sveučilšta U društvu znanja</vt:lpstr>
      <vt:lpstr>Svrha i djelovanje Zaklade Sveučilišta</vt:lpstr>
      <vt:lpstr>Strateško-programski okvir Riječka ideja</vt:lpstr>
      <vt:lpstr>Glavne aktivnosti – tri stupa djelovanja</vt:lpstr>
      <vt:lpstr>Programi &amp; projekti – prikupljanje sredstava</vt:lpstr>
      <vt:lpstr>Programi &amp; projekti – prikupljanje sredstava</vt:lpstr>
      <vt:lpstr>Programi &amp; projekti – prikupljanje sredstava</vt:lpstr>
      <vt:lpstr>Programi &amp; projekti – distribucija sredstava</vt:lpstr>
      <vt:lpstr>Programi &amp; projekti – distribucija sredstava</vt:lpstr>
      <vt:lpstr>Programi &amp; projekti – promocija društvenih vrijednosti</vt:lpstr>
      <vt:lpstr>Realizator - Case study natjecanje</vt:lpstr>
      <vt:lpstr>Uključi se! Moduli stručne prakse</vt:lpstr>
      <vt:lpstr>PowerPoint prezentacija</vt:lpstr>
      <vt:lpstr>Hvala na pažnji!  Više informacija: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Zaklada Sveučilišta u Rijeci: Mogućnosti i izazovi  stručne prakse</dc:title>
  <dc:creator>Andrea Laurić</dc:creator>
  <cp:lastModifiedBy>Andrea</cp:lastModifiedBy>
  <cp:revision>21</cp:revision>
  <dcterms:created xsi:type="dcterms:W3CDTF">2019-03-20T19:26:00Z</dcterms:created>
  <dcterms:modified xsi:type="dcterms:W3CDTF">2019-03-21T14:28:52Z</dcterms:modified>
</cp:coreProperties>
</file>