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61" r:id="rId4"/>
    <p:sldId id="262" r:id="rId5"/>
    <p:sldId id="273" r:id="rId6"/>
    <p:sldId id="285" r:id="rId7"/>
    <p:sldId id="289" r:id="rId8"/>
    <p:sldId id="290" r:id="rId9"/>
    <p:sldId id="294" r:id="rId10"/>
    <p:sldId id="283" r:id="rId11"/>
    <p:sldId id="284" r:id="rId12"/>
    <p:sldId id="268" r:id="rId13"/>
    <p:sldId id="271" r:id="rId14"/>
    <p:sldId id="270" r:id="rId15"/>
    <p:sldId id="272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1738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47E70-279A-4F0C-A5E8-E391FE6438BD}" type="datetimeFigureOut">
              <a:rPr lang="hr-HR" smtClean="0"/>
              <a:t>22.10.2019.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D2274-A970-47EF-8E3C-72A96D1894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9130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DFC78-63B5-4674-935E-291AA66256D1}" type="datetimeFigureOut">
              <a:rPr lang="hr-HR" smtClean="0"/>
              <a:t>22.10.2019.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C10A-F06B-43B7-BF1F-9A6B41C18C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447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4C10A-F06B-43B7-BF1F-9A6B41C18C9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772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184-E372-4573-A604-43D79EBBA36F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Realizator 2019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0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83A0-2C60-4C0C-A997-EB82EAA2BC99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Realizator 2019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0040-F061-4B9A-B09B-B3B7F91B2046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Realizator 2019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98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3C6A-F64B-4EEB-9DCD-4B1771F5F658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Realizator 2019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82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8057" y="306918"/>
            <a:ext cx="8633531" cy="410369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4" y="5462774"/>
            <a:ext cx="558006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6" y="806581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2" y="1604436"/>
            <a:ext cx="5580062" cy="2283702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6491596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4" y="649159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Realizator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2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arge Objec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8639175" y="6441017"/>
            <a:ext cx="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866" y="457207"/>
            <a:ext cx="8493928" cy="615527"/>
          </a:xfrm>
          <a:prstGeom prst="rect">
            <a:avLst/>
          </a:prstGeom>
        </p:spPr>
        <p:txBody>
          <a:bodyPr lIns="121888" tIns="60944" rIns="121888" bIns="60944"/>
          <a:lstStyle>
            <a:lvl1pPr marL="0" indent="0" algn="ctr">
              <a:spcBef>
                <a:spcPts val="0"/>
              </a:spcBef>
              <a:defRPr sz="2400" b="1" i="0">
                <a:solidFill>
                  <a:schemeClr val="bg2"/>
                </a:solidFill>
                <a:latin typeface="Alleyn Book"/>
                <a:cs typeface="Alleyn Book"/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0041" y="1412783"/>
            <a:ext cx="8483238" cy="415472"/>
          </a:xfrm>
          <a:prstGeom prst="rect">
            <a:avLst/>
          </a:prstGeom>
        </p:spPr>
        <p:txBody>
          <a:bodyPr lIns="121888" tIns="60944" rIns="121888" bIns="60944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8639183" y="6280131"/>
            <a:ext cx="396875" cy="533447"/>
          </a:xfrm>
          <a:prstGeom prst="rect">
            <a:avLst/>
          </a:prstGeom>
        </p:spPr>
        <p:txBody>
          <a:bodyPr lIns="121863" tIns="60933" rIns="121863" bIns="60933"/>
          <a:lstStyle>
            <a:lvl1pPr algn="ctr">
              <a:defRPr sz="975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04984C68-8F5C-E940-8B15-73B631C8019F}" type="slidenum">
              <a:rPr lang="en-US" smtClean="0">
                <a:solidFill>
                  <a:srgbClr val="A0003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00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84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P prez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34AC-7104-7840-AEFA-4AFE8F6C1B33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C7CA19-B249-49B8-AD48-5755D10E97C1}"/>
              </a:ext>
            </a:extLst>
          </p:cNvPr>
          <p:cNvGrpSpPr/>
          <p:nvPr userDrawn="1"/>
        </p:nvGrpSpPr>
        <p:grpSpPr>
          <a:xfrm>
            <a:off x="0" y="54275"/>
            <a:ext cx="9144000" cy="1067079"/>
            <a:chOff x="0" y="-175661"/>
            <a:chExt cx="9144000" cy="1067079"/>
          </a:xfrm>
        </p:grpSpPr>
        <p:pic>
          <p:nvPicPr>
            <p:cNvPr id="8" name="Picture 7" descr="grafika mapa mep pp crop.jpg">
              <a:extLst>
                <a:ext uri="{FF2B5EF4-FFF2-40B4-BE49-F238E27FC236}">
                  <a16:creationId xmlns:a16="http://schemas.microsoft.com/office/drawing/2014/main" id="{993605AC-05C7-4BAC-9D35-74032BD2A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5661"/>
              <a:ext cx="9144000" cy="1067079"/>
            </a:xfrm>
            <a:prstGeom prst="rect">
              <a:avLst/>
            </a:prstGeom>
          </p:spPr>
        </p:pic>
        <p:pic>
          <p:nvPicPr>
            <p:cNvPr id="9" name="Picture 2" descr="G:\mep logo.png">
              <a:extLst>
                <a:ext uri="{FF2B5EF4-FFF2-40B4-BE49-F238E27FC236}">
                  <a16:creationId xmlns:a16="http://schemas.microsoft.com/office/drawing/2014/main" id="{E202ACD4-1E66-4DAE-A37E-4E966252E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21090"/>
            <a:stretch>
              <a:fillRect/>
            </a:stretch>
          </p:blipFill>
          <p:spPr bwMode="auto">
            <a:xfrm>
              <a:off x="6999515" y="0"/>
              <a:ext cx="2013856" cy="478971"/>
            </a:xfrm>
            <a:prstGeom prst="rect">
              <a:avLst/>
            </a:prstGeom>
            <a:noFill/>
          </p:spPr>
        </p:pic>
        <p:pic>
          <p:nvPicPr>
            <p:cNvPr id="10" name="Picture 3" descr="G:\mep logo4.png">
              <a:extLst>
                <a:ext uri="{FF2B5EF4-FFF2-40B4-BE49-F238E27FC236}">
                  <a16:creationId xmlns:a16="http://schemas.microsoft.com/office/drawing/2014/main" id="{BA8BBD6B-4FF3-4EAA-BC1B-FD2CE12A1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l="23767"/>
            <a:stretch>
              <a:fillRect/>
            </a:stretch>
          </p:blipFill>
          <p:spPr bwMode="auto">
            <a:xfrm>
              <a:off x="6999515" y="559106"/>
              <a:ext cx="2013856" cy="1661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6317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52BC5-04F4-4D17-AAB5-81257B44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1765"/>
            <a:ext cx="2133600" cy="365125"/>
          </a:xfrm>
        </p:spPr>
        <p:txBody>
          <a:bodyPr/>
          <a:lstStyle/>
          <a:p>
            <a:fld id="{F0086F50-AE46-42E4-BA8E-465344D52F70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387ED-B8EE-45D2-B402-87421D9D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1765"/>
            <a:ext cx="2895600" cy="365125"/>
          </a:xfrm>
        </p:spPr>
        <p:txBody>
          <a:bodyPr/>
          <a:lstStyle/>
          <a:p>
            <a:r>
              <a:rPr lang="en-US"/>
              <a:t>Realizator 2019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7307D-888A-41B6-86B6-8595656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41765"/>
            <a:ext cx="2133600" cy="365125"/>
          </a:xfrm>
        </p:spPr>
        <p:txBody>
          <a:bodyPr/>
          <a:lstStyle/>
          <a:p>
            <a:fld id="{A0AD5DCA-E351-B84E-B6D0-43BA286B4F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grafika mapa mep pp crop.jpg">
            <a:extLst>
              <a:ext uri="{FF2B5EF4-FFF2-40B4-BE49-F238E27FC236}">
                <a16:creationId xmlns:a16="http://schemas.microsoft.com/office/drawing/2014/main" id="{5CBB42C2-A934-4926-AC8D-65898C7C6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1"/>
            <a:ext cx="9144000" cy="1067079"/>
          </a:xfrm>
          <a:prstGeom prst="rect">
            <a:avLst/>
          </a:prstGeom>
        </p:spPr>
      </p:pic>
      <p:pic>
        <p:nvPicPr>
          <p:cNvPr id="7" name="Picture 2" descr="G:\mep logo.png">
            <a:extLst>
              <a:ext uri="{FF2B5EF4-FFF2-40B4-BE49-F238E27FC236}">
                <a16:creationId xmlns:a16="http://schemas.microsoft.com/office/drawing/2014/main" id="{0C028BFD-5A0B-4702-BEC6-29CB6F25D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 l="21090"/>
          <a:stretch>
            <a:fillRect/>
          </a:stretch>
        </p:blipFill>
        <p:spPr bwMode="auto">
          <a:xfrm>
            <a:off x="6999515" y="180872"/>
            <a:ext cx="2013856" cy="478971"/>
          </a:xfrm>
          <a:prstGeom prst="rect">
            <a:avLst/>
          </a:prstGeom>
          <a:noFill/>
        </p:spPr>
      </p:pic>
      <p:pic>
        <p:nvPicPr>
          <p:cNvPr id="8" name="Picture 3" descr="G:\mep logo4.png">
            <a:extLst>
              <a:ext uri="{FF2B5EF4-FFF2-40B4-BE49-F238E27FC236}">
                <a16:creationId xmlns:a16="http://schemas.microsoft.com/office/drawing/2014/main" id="{02040B79-3623-47B9-BC18-A4259B9865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 l="23767"/>
          <a:stretch>
            <a:fillRect/>
          </a:stretch>
        </p:blipFill>
        <p:spPr bwMode="auto">
          <a:xfrm>
            <a:off x="6999515" y="739978"/>
            <a:ext cx="2013856" cy="166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399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40D-7A0C-4DE8-AEF5-31029F67CA98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Realizator 2019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A4F1-58B8-4076-B846-021DC85DD4B6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Realizator 2019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7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91E9-38F0-4794-86E3-101445142AC2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Realizator 2019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B136-67C3-4D94-9B0B-AB846578ECE4}" type="datetime1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Realizator 2019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5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2A56-2E5D-4977-910C-80E44BCB7422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Realizator 2019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9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7E0C-A18F-4D80-9CA0-D446F315DF00}" type="datetime1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Realizator 2019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0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372A-4E02-40D7-926A-9C87CE77E713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Realizator 2019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0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9E0FF-7019-42D7-8087-6D2D06B10F4E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Realizator 2019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5DCA-E351-B84E-B6D0-43BA286B4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3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ven@mep.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064374C-D62F-476C-B994-A7BDF245A7E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8569325" cy="1470025"/>
          </a:xfrm>
        </p:spPr>
        <p:txBody>
          <a:bodyPr>
            <a:normAutofit fontScale="90000"/>
          </a:bodyPr>
          <a:lstStyle/>
          <a:p>
            <a:br>
              <a:rPr lang="en-US" altLang="sr-Latn-RS" sz="3200" b="1" dirty="0"/>
            </a:br>
            <a:r>
              <a:rPr lang="en-US" altLang="sr-Latn-RS" sz="3200" b="1" dirty="0"/>
              <a:t>Case study</a:t>
            </a:r>
            <a:br>
              <a:rPr lang="en-US" altLang="sr-Latn-RS" sz="3200" b="1" dirty="0"/>
            </a:br>
            <a:br>
              <a:rPr lang="hr-HR" altLang="sr-Latn-RS" sz="3200" b="1" dirty="0"/>
            </a:br>
            <a:r>
              <a:rPr lang="en-US" altLang="sr-Latn-RS" sz="3200" dirty="0" err="1"/>
              <a:t>Analiza</a:t>
            </a:r>
            <a:r>
              <a:rPr lang="en-US" altLang="sr-Latn-RS" sz="3200" dirty="0"/>
              <a:t> </a:t>
            </a:r>
            <a:r>
              <a:rPr lang="en-US" altLang="sr-Latn-RS" sz="3200" dirty="0" err="1"/>
              <a:t>isplativosti</a:t>
            </a:r>
            <a:r>
              <a:rPr lang="en-US" altLang="sr-Latn-RS" sz="3200" dirty="0"/>
              <a:t> </a:t>
            </a:r>
            <a:r>
              <a:rPr lang="en-US" altLang="sr-Latn-RS" sz="3200" dirty="0" err="1"/>
              <a:t>razvoja</a:t>
            </a:r>
            <a:r>
              <a:rPr lang="en-US" altLang="sr-Latn-RS" sz="3200" dirty="0"/>
              <a:t> </a:t>
            </a:r>
            <a:r>
              <a:rPr lang="en-US" altLang="sr-Latn-RS" sz="3200" dirty="0" err="1"/>
              <a:t>proizvoda</a:t>
            </a:r>
            <a:r>
              <a:rPr lang="en-US" altLang="sr-Latn-RS" sz="3200" dirty="0"/>
              <a:t> </a:t>
            </a:r>
            <a:br>
              <a:rPr lang="en-US" altLang="sr-Latn-RS" sz="3200" b="1" dirty="0"/>
            </a:br>
            <a:r>
              <a:rPr lang="en-US" altLang="sr-Latn-RS" sz="3200" b="1" dirty="0"/>
              <a:t>3D SIMULATOR ZA SIGURNO UPRAVLJANJE PROMETOM LNG TANKERA</a:t>
            </a:r>
            <a:br>
              <a:rPr lang="en-US" altLang="sr-Latn-RS" sz="3200" b="1" dirty="0"/>
            </a:br>
            <a:r>
              <a:rPr lang="en-US" altLang="sr-Latn-RS" sz="3200" dirty="0"/>
              <a:t>u </a:t>
            </a:r>
            <a:r>
              <a:rPr lang="en-US" altLang="sr-Latn-RS" sz="3200" dirty="0" err="1"/>
              <a:t>nastavi</a:t>
            </a:r>
            <a:r>
              <a:rPr lang="en-US" altLang="sr-Latn-RS" sz="3200" dirty="0"/>
              <a:t> </a:t>
            </a:r>
            <a:r>
              <a:rPr lang="en-US" altLang="sr-Latn-RS" sz="3200" dirty="0" err="1"/>
              <a:t>i</a:t>
            </a:r>
            <a:r>
              <a:rPr lang="en-US" altLang="sr-Latn-RS" sz="3200" dirty="0"/>
              <a:t> </a:t>
            </a:r>
            <a:r>
              <a:rPr lang="en-US" altLang="sr-Latn-RS" sz="3200" dirty="0" err="1"/>
              <a:t>edukaciji</a:t>
            </a:r>
            <a:r>
              <a:rPr lang="en-US" altLang="sr-Latn-RS" sz="3200" dirty="0"/>
              <a:t> </a:t>
            </a:r>
            <a:r>
              <a:rPr lang="en-US" altLang="sr-Latn-RS" sz="3200" dirty="0" err="1"/>
              <a:t>pomoraca</a:t>
            </a:r>
            <a:br>
              <a:rPr lang="hr-HR" altLang="sr-Latn-RS" sz="3200" dirty="0"/>
            </a:br>
            <a:br>
              <a:rPr lang="hr-HR" altLang="sr-Latn-RS" sz="3200" b="1" dirty="0"/>
            </a:br>
            <a:br>
              <a:rPr lang="hr-HR" altLang="sr-Latn-RS" sz="3200" b="1" dirty="0"/>
            </a:br>
            <a:endParaRPr lang="en-US" altLang="sr-Latn-RS" sz="20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7FD60A0-0EB7-4F8E-A684-AC95533266A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38990" y="4229100"/>
            <a:ext cx="6400800" cy="1981200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endParaRPr lang="en-GB" sz="2000" dirty="0"/>
          </a:p>
          <a:p>
            <a:pPr marL="0" indent="0" algn="ctr">
              <a:buNone/>
              <a:defRPr/>
            </a:pPr>
            <a:endParaRPr lang="en-GB" sz="2000" dirty="0"/>
          </a:p>
          <a:p>
            <a:pPr marL="0" indent="0" algn="ctr">
              <a:buNone/>
              <a:defRPr/>
            </a:pPr>
            <a:r>
              <a:rPr lang="en-GB" sz="2000" dirty="0"/>
              <a:t>Neven </a:t>
            </a:r>
            <a:r>
              <a:rPr lang="en-GB" sz="2000" dirty="0" err="1"/>
              <a:t>Kundija</a:t>
            </a:r>
            <a:r>
              <a:rPr lang="en-GB" sz="2000" dirty="0"/>
              <a:t>, </a:t>
            </a:r>
            <a:r>
              <a:rPr lang="en-GB" sz="2000" dirty="0" err="1"/>
              <a:t>direktor</a:t>
            </a:r>
            <a:endParaRPr lang="hr-HR" sz="2000" b="1" dirty="0">
              <a:hlinkClick r:id="rId3"/>
            </a:endParaRPr>
          </a:p>
          <a:p>
            <a:pPr marL="0" indent="0" algn="ctr">
              <a:buNone/>
              <a:defRPr/>
            </a:pPr>
            <a:endParaRPr lang="hr-HR" sz="2800" b="1" dirty="0"/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hr-HR" sz="2800" dirty="0"/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hr-HR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www.mep.hr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01004"/>
            <a:ext cx="3340100" cy="95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03900" y="6127468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sr-Latn-RS" sz="2000" dirty="0" err="1">
                <a:solidFill>
                  <a:prstClr val="black"/>
                </a:solidFill>
                <a:ea typeface="+mj-ea"/>
                <a:cs typeface="+mj-cs"/>
              </a:rPr>
              <a:t>Kukuljanovo</a:t>
            </a:r>
            <a:r>
              <a:rPr lang="en-US" altLang="sr-Latn-RS" sz="2000" dirty="0">
                <a:solidFill>
                  <a:prstClr val="black"/>
                </a:solidFill>
                <a:ea typeface="+mj-ea"/>
                <a:cs typeface="+mj-cs"/>
              </a:rPr>
              <a:t>, 16.10.2019.</a:t>
            </a:r>
          </a:p>
        </p:txBody>
      </p:sp>
    </p:spTree>
    <p:extLst>
      <p:ext uri="{BB962C8B-B14F-4D97-AF65-F5344CB8AC3E}">
        <p14:creationId xmlns:p14="http://schemas.microsoft.com/office/powerpoint/2010/main" val="1929110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6B59F6ED-9435-48EA-8837-0B7B4CA9975C}"/>
              </a:ext>
            </a:extLst>
          </p:cNvPr>
          <p:cNvSpPr txBox="1">
            <a:spLocks noChangeArrowheads="1"/>
          </p:cNvSpPr>
          <p:nvPr/>
        </p:nvSpPr>
        <p:spPr>
          <a:xfrm>
            <a:off x="1155032" y="692150"/>
            <a:ext cx="74698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altLang="sr-Latn-RS" sz="3600" dirty="0"/>
              <a:t>MEP d.o.o. - budućnost </a:t>
            </a:r>
            <a:endParaRPr lang="en-US" altLang="sr-Latn-RS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9FEC7A8-539B-43AA-85FB-447FCCE7D9B9}"/>
              </a:ext>
            </a:extLst>
          </p:cNvPr>
          <p:cNvSpPr txBox="1">
            <a:spLocks noChangeArrowheads="1"/>
          </p:cNvSpPr>
          <p:nvPr/>
        </p:nvSpPr>
        <p:spPr>
          <a:xfrm>
            <a:off x="645630" y="1905000"/>
            <a:ext cx="7671283" cy="4403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hr-HR" altLang="sr-Latn-RS" sz="2400" dirty="0"/>
          </a:p>
          <a:p>
            <a:pPr lvl="1"/>
            <a:endParaRPr lang="en-US" alt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F3327-6711-4363-9851-BB41F0466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74" y="1835150"/>
            <a:ext cx="8520140" cy="479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0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6B59F6ED-9435-48EA-8837-0B7B4CA9975C}"/>
              </a:ext>
            </a:extLst>
          </p:cNvPr>
          <p:cNvSpPr txBox="1">
            <a:spLocks noChangeArrowheads="1"/>
          </p:cNvSpPr>
          <p:nvPr/>
        </p:nvSpPr>
        <p:spPr>
          <a:xfrm>
            <a:off x="1155032" y="692150"/>
            <a:ext cx="74698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altLang="sr-Latn-RS" sz="3600" dirty="0"/>
              <a:t>MEP d.o.o. - budućnost </a:t>
            </a:r>
            <a:endParaRPr lang="en-US" altLang="sr-Latn-RS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9FEC7A8-539B-43AA-85FB-447FCCE7D9B9}"/>
              </a:ext>
            </a:extLst>
          </p:cNvPr>
          <p:cNvSpPr txBox="1">
            <a:spLocks noChangeArrowheads="1"/>
          </p:cNvSpPr>
          <p:nvPr/>
        </p:nvSpPr>
        <p:spPr>
          <a:xfrm>
            <a:off x="645630" y="1905000"/>
            <a:ext cx="7671283" cy="4403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hr-HR" altLang="sr-Latn-RS" sz="2400" dirty="0"/>
          </a:p>
          <a:p>
            <a:pPr lvl="1"/>
            <a:endParaRPr lang="en-US" altLang="sr-Latn-R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F7CD15-CA4A-4404-B4DE-52A17A1E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70" y="1687095"/>
            <a:ext cx="8670461" cy="48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81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Realizator 2019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5813" y="1175696"/>
            <a:ext cx="8229600" cy="3556000"/>
          </a:xfrm>
        </p:spPr>
        <p:txBody>
          <a:bodyPr>
            <a:noAutofit/>
          </a:bodyPr>
          <a:lstStyle/>
          <a:p>
            <a:br>
              <a:rPr lang="en-US" altLang="sr-Latn-RS" sz="3600" dirty="0"/>
            </a:br>
            <a:r>
              <a:rPr lang="en-US" altLang="sr-Latn-RS" sz="3600" dirty="0" err="1"/>
              <a:t>Analiza</a:t>
            </a:r>
            <a:r>
              <a:rPr lang="en-US" altLang="sr-Latn-RS" sz="3600" dirty="0"/>
              <a:t> </a:t>
            </a:r>
            <a:r>
              <a:rPr lang="en-US" altLang="sr-Latn-RS" sz="3600" dirty="0" err="1"/>
              <a:t>isplativosti</a:t>
            </a:r>
            <a:r>
              <a:rPr lang="en-US" altLang="sr-Latn-RS" sz="3600" dirty="0"/>
              <a:t> </a:t>
            </a:r>
            <a:r>
              <a:rPr lang="en-US" altLang="sr-Latn-RS" sz="3600" dirty="0" err="1"/>
              <a:t>razvoja</a:t>
            </a:r>
            <a:r>
              <a:rPr lang="en-US" altLang="sr-Latn-RS" sz="3600" dirty="0"/>
              <a:t> </a:t>
            </a:r>
            <a:r>
              <a:rPr lang="en-US" altLang="sr-Latn-RS" sz="3600" dirty="0" err="1"/>
              <a:t>proizvoda</a:t>
            </a:r>
            <a:r>
              <a:rPr lang="en-US" altLang="sr-Latn-RS" sz="3600" dirty="0"/>
              <a:t> </a:t>
            </a:r>
            <a:br>
              <a:rPr lang="en-US" altLang="sr-Latn-RS" sz="3600" b="1" dirty="0"/>
            </a:br>
            <a:r>
              <a:rPr lang="en-US" altLang="sr-Latn-RS" sz="3600" b="1" dirty="0"/>
              <a:t>3D SIMULATOR ZA SIGURNO UPRAVLJANJE PROMETOM LNG TANKERA</a:t>
            </a:r>
            <a:br>
              <a:rPr lang="en-US" altLang="sr-Latn-RS" sz="3600" b="1" dirty="0"/>
            </a:br>
            <a:r>
              <a:rPr lang="en-US" altLang="sr-Latn-RS" sz="3600" dirty="0"/>
              <a:t>u </a:t>
            </a:r>
            <a:r>
              <a:rPr lang="en-US" altLang="sr-Latn-RS" sz="3600" dirty="0" err="1"/>
              <a:t>nastavi</a:t>
            </a:r>
            <a:r>
              <a:rPr lang="en-US" altLang="sr-Latn-RS" sz="3600" dirty="0"/>
              <a:t> </a:t>
            </a:r>
            <a:r>
              <a:rPr lang="en-US" altLang="sr-Latn-RS" sz="3600" dirty="0" err="1"/>
              <a:t>i</a:t>
            </a:r>
            <a:r>
              <a:rPr lang="en-US" altLang="sr-Latn-RS" sz="3600" dirty="0"/>
              <a:t> </a:t>
            </a:r>
            <a:r>
              <a:rPr lang="en-US" altLang="sr-Latn-RS" sz="3600" dirty="0" err="1"/>
              <a:t>edukaciji</a:t>
            </a:r>
            <a:r>
              <a:rPr lang="en-US" altLang="sr-Latn-RS" sz="3600" dirty="0"/>
              <a:t> </a:t>
            </a:r>
            <a:r>
              <a:rPr lang="en-US" altLang="sr-Latn-RS" sz="3600" dirty="0" err="1"/>
              <a:t>pomoraca</a:t>
            </a:r>
            <a:br>
              <a:rPr lang="hr-HR" altLang="sr-Latn-RS" sz="3600" dirty="0"/>
            </a:br>
            <a:endParaRPr lang="hr-HR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057A7E-1C8C-4067-8EBB-1B344BC13E20}"/>
              </a:ext>
            </a:extLst>
          </p:cNvPr>
          <p:cNvSpPr txBox="1">
            <a:spLocks/>
          </p:cNvSpPr>
          <p:nvPr/>
        </p:nvSpPr>
        <p:spPr>
          <a:xfrm>
            <a:off x="771728" y="4837699"/>
            <a:ext cx="8083685" cy="1604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/>
              <a:t>Trenutno na tržištu ne postoji potpuno softversko rješenje </a:t>
            </a:r>
            <a:r>
              <a:rPr lang="hr-HR" sz="2800" dirty="0" err="1"/>
              <a:t>koj</a:t>
            </a:r>
            <a:r>
              <a:rPr lang="en-US" sz="2800" dirty="0"/>
              <a:t>e</a:t>
            </a:r>
            <a:r>
              <a:rPr lang="hr-HR" sz="2800" dirty="0"/>
              <a:t> u potpunosti vjerno simulira sve tehnološke procese LNG brodova tijekom eksploatacije </a:t>
            </a:r>
            <a:r>
              <a:rPr lang="en-US" sz="2800" dirty="0" err="1"/>
              <a:t>uslijed</a:t>
            </a:r>
            <a:r>
              <a:rPr lang="en-US" sz="2800" dirty="0"/>
              <a:t> </a:t>
            </a:r>
            <a:r>
              <a:rPr lang="en-US" sz="2800" dirty="0" err="1"/>
              <a:t>čega</a:t>
            </a:r>
            <a:r>
              <a:rPr lang="en-US" sz="2800" dirty="0"/>
              <a:t> se </a:t>
            </a:r>
            <a:r>
              <a:rPr lang="en-US" sz="2800" dirty="0" err="1"/>
              <a:t>pove</a:t>
            </a:r>
            <a:r>
              <a:rPr lang="hr-HR" sz="2800" dirty="0"/>
              <a:t>ć</a:t>
            </a:r>
            <a:r>
              <a:rPr lang="en-US" sz="2800" dirty="0" err="1"/>
              <a:t>avaju</a:t>
            </a:r>
            <a:r>
              <a:rPr lang="en-US" sz="2800" dirty="0"/>
              <a:t> </a:t>
            </a:r>
            <a:r>
              <a:rPr lang="en-US" sz="2800" dirty="0" err="1"/>
              <a:t>rizici</a:t>
            </a:r>
            <a:r>
              <a:rPr lang="en-US" sz="2800" dirty="0"/>
              <a:t> od </a:t>
            </a:r>
            <a:r>
              <a:rPr lang="en-US" sz="2800" dirty="0" err="1"/>
              <a:t>havarija</a:t>
            </a:r>
            <a:r>
              <a:rPr lang="en-US" sz="2800" dirty="0"/>
              <a:t> </a:t>
            </a:r>
            <a:r>
              <a:rPr lang="en-US" sz="2800" dirty="0" err="1"/>
              <a:t>zbog</a:t>
            </a:r>
            <a:r>
              <a:rPr lang="en-US" sz="2800" dirty="0"/>
              <a:t> </a:t>
            </a:r>
            <a:r>
              <a:rPr lang="en-US" sz="2800" dirty="0" err="1"/>
              <a:t>nedovoljno</a:t>
            </a:r>
            <a:r>
              <a:rPr lang="en-US" sz="2800" dirty="0"/>
              <a:t> </a:t>
            </a:r>
            <a:r>
              <a:rPr lang="en-US" sz="2800" dirty="0" err="1"/>
              <a:t>educiranog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kompetentnog</a:t>
            </a:r>
            <a:r>
              <a:rPr lang="en-US" sz="2800" dirty="0"/>
              <a:t> </a:t>
            </a:r>
            <a:r>
              <a:rPr lang="en-US" sz="2800" dirty="0" err="1"/>
              <a:t>osoblja</a:t>
            </a:r>
            <a:endParaRPr lang="hr-HR" sz="2800" dirty="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891273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Realizator 2019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8217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CILJ PROJEKTA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1580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R</a:t>
            </a:r>
            <a:r>
              <a:rPr lang="hr-HR" sz="2800" dirty="0"/>
              <a:t>azvoj novog proizvoda, rješenja koj</a:t>
            </a:r>
            <a:r>
              <a:rPr lang="en-US" sz="2800" dirty="0"/>
              <a:t>e</a:t>
            </a:r>
            <a:r>
              <a:rPr lang="hr-HR" sz="2800" dirty="0"/>
              <a:t> će omogućiti pametno učenje u realnom 3D okruženju za sve članove posade LNG tankera i tako unaprijediti upravljanje i kontrolu LNG tankerima. 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Primjena inovativnog 3D simulatora u edukaciji posade, smanjiti će rizike od ljudske pogreške zbog nestručnog rukovanja opremom, kao i moguće havarije te direktno utjecati na sigurnost plovidbe i kontrolu prometa. </a:t>
            </a:r>
          </a:p>
        </p:txBody>
      </p:sp>
    </p:spTree>
    <p:extLst>
      <p:ext uri="{BB962C8B-B14F-4D97-AF65-F5344CB8AC3E}">
        <p14:creationId xmlns:p14="http://schemas.microsoft.com/office/powerpoint/2010/main" val="3562969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Realizator 2019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0939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ZAINTERESIRAN</a:t>
            </a:r>
            <a:r>
              <a:rPr lang="hr-HR" sz="3600" dirty="0"/>
              <a:t>E</a:t>
            </a:r>
            <a:r>
              <a:rPr lang="en-US" sz="3600" dirty="0"/>
              <a:t> STRANE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0638" y="2332038"/>
            <a:ext cx="7876162" cy="3919606"/>
          </a:xfrm>
        </p:spPr>
        <p:txBody>
          <a:bodyPr>
            <a:normAutofit/>
          </a:bodyPr>
          <a:lstStyle/>
          <a:p>
            <a:r>
              <a:rPr lang="hr-HR" sz="2800" dirty="0"/>
              <a:t>Obrazovne institucije za pomorce </a:t>
            </a:r>
            <a:endParaRPr lang="en-US" sz="2800" dirty="0"/>
          </a:p>
          <a:p>
            <a:r>
              <a:rPr lang="hr-HR" sz="2800" dirty="0"/>
              <a:t>Projektantski uredi za dizajn LNG tankera </a:t>
            </a:r>
            <a:endParaRPr lang="en-US" sz="2800" dirty="0"/>
          </a:p>
          <a:p>
            <a:r>
              <a:rPr lang="hr-HR" sz="2800" dirty="0"/>
              <a:t>Brodovlasnici </a:t>
            </a:r>
            <a:endParaRPr lang="en-US" sz="2800" dirty="0"/>
          </a:p>
          <a:p>
            <a:r>
              <a:rPr lang="hr-HR" sz="2800" dirty="0"/>
              <a:t>Osiguravatelji</a:t>
            </a:r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22500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Realizator 2019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8217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OGRANIČENJA</a:t>
            </a:r>
            <a:r>
              <a:rPr lang="hr-HR" sz="3600" dirty="0"/>
              <a:t> I RIZICI</a:t>
            </a:r>
            <a:r>
              <a:rPr lang="en-US" sz="3600" dirty="0"/>
              <a:t> 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2817" y="1913106"/>
            <a:ext cx="7953983" cy="37159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sz="2800" dirty="0"/>
          </a:p>
          <a:p>
            <a:r>
              <a:rPr lang="en-US" sz="2800" dirty="0" err="1"/>
              <a:t>Financijsk</a:t>
            </a:r>
            <a:r>
              <a:rPr lang="hr-HR" sz="2800" dirty="0"/>
              <a:t>a</a:t>
            </a:r>
            <a:r>
              <a:rPr lang="en-US" sz="2800" dirty="0"/>
              <a:t> </a:t>
            </a:r>
            <a:r>
              <a:rPr lang="hr-HR" sz="2800" dirty="0"/>
              <a:t>ograničenja </a:t>
            </a:r>
            <a:r>
              <a:rPr lang="en-US" sz="2800" dirty="0"/>
              <a:t>(overload </a:t>
            </a:r>
            <a:r>
              <a:rPr lang="en-US" sz="2800" dirty="0" err="1"/>
              <a:t>budžeta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Vrijeme</a:t>
            </a:r>
            <a:r>
              <a:rPr lang="en-US" sz="2800" dirty="0"/>
              <a:t> (</a:t>
            </a:r>
            <a:r>
              <a:rPr lang="en-US" sz="2800" dirty="0" err="1"/>
              <a:t>hoće</a:t>
            </a:r>
            <a:r>
              <a:rPr lang="en-US" sz="2800" dirty="0"/>
              <a:t> Ii se u </a:t>
            </a:r>
            <a:r>
              <a:rPr lang="en-US" sz="2800" dirty="0" err="1"/>
              <a:t>zadano</a:t>
            </a:r>
            <a:r>
              <a:rPr lang="en-US" sz="2800" dirty="0"/>
              <a:t> </a:t>
            </a:r>
            <a:r>
              <a:rPr lang="en-US" sz="2800" dirty="0" err="1"/>
              <a:t>vrijeme</a:t>
            </a:r>
            <a:r>
              <a:rPr lang="en-US" sz="2800" dirty="0"/>
              <a:t> </a:t>
            </a:r>
            <a:r>
              <a:rPr lang="en-US" sz="2800" dirty="0" err="1"/>
              <a:t>projekt</a:t>
            </a:r>
            <a:r>
              <a:rPr lang="en-US" sz="2800" dirty="0"/>
              <a:t> </a:t>
            </a:r>
            <a:r>
              <a:rPr lang="en-US" sz="2800" dirty="0" err="1"/>
              <a:t>realizirati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hoće</a:t>
            </a:r>
            <a:r>
              <a:rPr lang="en-US" sz="2800" dirty="0"/>
              <a:t> li u </a:t>
            </a:r>
            <a:r>
              <a:rPr lang="en-US" sz="2800" dirty="0" err="1"/>
              <a:t>trenutku</a:t>
            </a:r>
            <a:r>
              <a:rPr lang="en-US" sz="2800" dirty="0"/>
              <a:t> </a:t>
            </a:r>
            <a:r>
              <a:rPr lang="en-US" sz="2800" dirty="0" err="1"/>
              <a:t>odobravanja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plasiranja</a:t>
            </a:r>
            <a:r>
              <a:rPr lang="en-US" sz="2800" dirty="0"/>
              <a:t> </a:t>
            </a:r>
            <a:r>
              <a:rPr lang="en-US" sz="2800" dirty="0" err="1"/>
              <a:t>već</a:t>
            </a:r>
            <a:r>
              <a:rPr lang="en-US" sz="2800" dirty="0"/>
              <a:t> </a:t>
            </a:r>
            <a:r>
              <a:rPr lang="en-US" sz="2800" dirty="0" err="1"/>
              <a:t>postojati</a:t>
            </a:r>
            <a:r>
              <a:rPr lang="en-US" sz="2800" dirty="0"/>
              <a:t> </a:t>
            </a:r>
            <a:r>
              <a:rPr lang="en-US" sz="2800" dirty="0" err="1"/>
              <a:t>identična</a:t>
            </a:r>
            <a:r>
              <a:rPr lang="en-US" sz="2800" dirty="0"/>
              <a:t> </a:t>
            </a:r>
            <a:r>
              <a:rPr lang="en-US" sz="2800" dirty="0" err="1"/>
              <a:t>rješenja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tržištu</a:t>
            </a:r>
            <a:endParaRPr lang="en-US" sz="2800" dirty="0"/>
          </a:p>
          <a:p>
            <a:r>
              <a:rPr lang="en-US" sz="2800" dirty="0" err="1"/>
              <a:t>Raspoloživost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know</a:t>
            </a:r>
            <a:r>
              <a:rPr lang="hr-HR" sz="2800" dirty="0"/>
              <a:t>-how</a:t>
            </a:r>
            <a:r>
              <a:rPr lang="en-US" sz="2800" dirty="0"/>
              <a:t> </a:t>
            </a:r>
            <a:r>
              <a:rPr lang="en-US" sz="2800" dirty="0" err="1"/>
              <a:t>čl</a:t>
            </a:r>
            <a:r>
              <a:rPr lang="hr-HR" sz="2800" dirty="0"/>
              <a:t>a</a:t>
            </a:r>
            <a:r>
              <a:rPr lang="en-US" sz="2800" dirty="0"/>
              <a:t>nova </a:t>
            </a:r>
            <a:r>
              <a:rPr lang="hr-HR" sz="2800" dirty="0"/>
              <a:t>razvojnog </a:t>
            </a:r>
            <a:r>
              <a:rPr lang="en-US" sz="2800" dirty="0" err="1"/>
              <a:t>tima</a:t>
            </a:r>
            <a:endParaRPr lang="en-US" sz="2800" dirty="0"/>
          </a:p>
          <a:p>
            <a:r>
              <a:rPr lang="en-US" sz="2800" dirty="0" err="1"/>
              <a:t>Raspoloživost</a:t>
            </a:r>
            <a:r>
              <a:rPr lang="en-US" sz="2800" dirty="0"/>
              <a:t> </a:t>
            </a:r>
            <a:r>
              <a:rPr lang="en-US" sz="2800" dirty="0" err="1"/>
              <a:t>opreme</a:t>
            </a:r>
            <a:r>
              <a:rPr lang="hr-HR" sz="2800" dirty="0"/>
              <a:t> odgovarajućeg tehnološkog nivoa</a:t>
            </a:r>
            <a:endParaRPr lang="en-US" sz="2800" dirty="0"/>
          </a:p>
          <a:p>
            <a:pPr marL="514350" indent="-514350">
              <a:buFont typeface="+mj-lt"/>
              <a:buAutoNum type="alphaLcPeriod"/>
            </a:pPr>
            <a:endParaRPr lang="en-US" sz="2800" dirty="0"/>
          </a:p>
          <a:p>
            <a:pPr marL="514350" indent="-514350">
              <a:buFont typeface="+mj-lt"/>
              <a:buAutoNum type="alphaLcPeriod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769297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Realizator 2019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DCA-E351-B84E-B6D0-43BA286B4F0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821704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 err="1"/>
              <a:t>Case</a:t>
            </a:r>
            <a:r>
              <a:rPr lang="hr-HR" sz="3600" dirty="0"/>
              <a:t> </a:t>
            </a:r>
            <a:r>
              <a:rPr lang="hr-HR" sz="3600" dirty="0" err="1"/>
              <a:t>study</a:t>
            </a:r>
            <a:r>
              <a:rPr lang="hr-HR" sz="3600" dirty="0"/>
              <a:t> </a:t>
            </a:r>
            <a:r>
              <a:rPr lang="en-US" sz="3600" dirty="0"/>
              <a:t> 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4698" y="1913107"/>
            <a:ext cx="7902102" cy="3884578"/>
          </a:xfrm>
        </p:spPr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pPr marL="0" indent="0">
              <a:buNone/>
            </a:pPr>
            <a:r>
              <a:rPr lang="hr-HR" sz="2800" dirty="0"/>
              <a:t>Studija mora sadržavati</a:t>
            </a:r>
            <a:r>
              <a:rPr lang="en-US" sz="2800" dirty="0"/>
              <a:t>:</a:t>
            </a:r>
            <a:endParaRPr lang="hr-HR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hr-HR" sz="2800" dirty="0"/>
              <a:t>I</a:t>
            </a:r>
            <a:r>
              <a:rPr lang="en-US" sz="2800" dirty="0" err="1"/>
              <a:t>straživanje</a:t>
            </a:r>
            <a:r>
              <a:rPr lang="en-US" sz="2800" dirty="0"/>
              <a:t> </a:t>
            </a:r>
            <a:r>
              <a:rPr lang="hr-HR" sz="2800" dirty="0"/>
              <a:t>potencijala </a:t>
            </a:r>
            <a:r>
              <a:rPr lang="en-US" sz="2800" dirty="0" err="1"/>
              <a:t>tržišta</a:t>
            </a:r>
            <a:r>
              <a:rPr lang="en-US" sz="2800" dirty="0"/>
              <a:t> (</a:t>
            </a:r>
            <a:r>
              <a:rPr lang="en-US" sz="2800" dirty="0" err="1"/>
              <a:t>obavezan</a:t>
            </a:r>
            <a:r>
              <a:rPr lang="en-US" sz="2800" dirty="0"/>
              <a:t> </a:t>
            </a:r>
            <a:r>
              <a:rPr lang="en-US" sz="2800" dirty="0" err="1"/>
              <a:t>prikaz</a:t>
            </a:r>
            <a:r>
              <a:rPr lang="en-US" sz="2800" dirty="0"/>
              <a:t> </a:t>
            </a:r>
            <a:r>
              <a:rPr lang="en-US" sz="2800" dirty="0" err="1"/>
              <a:t>provedenog</a:t>
            </a:r>
            <a:r>
              <a:rPr lang="en-US" sz="2800" dirty="0"/>
              <a:t> </a:t>
            </a:r>
            <a:r>
              <a:rPr lang="en-US" sz="2800" dirty="0" err="1"/>
              <a:t>istraživanja</a:t>
            </a:r>
            <a:r>
              <a:rPr lang="hr-HR" sz="2800" dirty="0"/>
              <a:t>, kupci, cijena, prihod, način prodaje … </a:t>
            </a:r>
            <a:r>
              <a:rPr lang="en-US" sz="2800" dirty="0"/>
              <a:t>)</a:t>
            </a:r>
          </a:p>
          <a:p>
            <a:r>
              <a:rPr lang="hr-HR" sz="2800" dirty="0"/>
              <a:t>Okvirna analiza troškova razvoja i certifikacije proizvoda</a:t>
            </a:r>
          </a:p>
          <a:p>
            <a:r>
              <a:rPr lang="hr-HR" sz="2800" dirty="0"/>
              <a:t>Okvirni troškovi marketinga i prodaje</a:t>
            </a:r>
          </a:p>
          <a:p>
            <a:r>
              <a:rPr lang="hr-HR" sz="2800" dirty="0"/>
              <a:t>Zaključak 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lphaLcPeriod"/>
            </a:pPr>
            <a:endParaRPr lang="en-US" sz="2800" dirty="0"/>
          </a:p>
          <a:p>
            <a:pPr marL="514350" indent="-514350">
              <a:buFont typeface="+mj-lt"/>
              <a:buAutoNum type="alphaLcPeriod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8574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4540E62B-8355-43A1-998B-B4E9DC77F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29" y="1315954"/>
            <a:ext cx="8280400" cy="576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101" tIns="65050" rIns="130101" bIns="65050">
            <a:spAutoFit/>
          </a:bodyPr>
          <a:lstStyle>
            <a:lvl1pPr defTabSz="1301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36625" indent="-285750" defTabSz="1301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01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01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01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40000"/>
              </a:spcBef>
              <a:buClr>
                <a:srgbClr val="FF0000"/>
              </a:buClr>
            </a:pPr>
            <a:r>
              <a:rPr lang="hr-HR" altLang="sr-Latn-RS" dirty="0"/>
              <a:t>						</a:t>
            </a:r>
          </a:p>
          <a:p>
            <a:pPr eaLnBrk="1" hangingPunct="1"/>
            <a:r>
              <a:rPr lang="en-US" altLang="sr-Latn-RS" sz="2000" dirty="0" err="1"/>
              <a:t>Tvrtka</a:t>
            </a:r>
            <a:r>
              <a:rPr lang="en-US" altLang="sr-Latn-RS" sz="2000" dirty="0"/>
              <a:t> MEP d.o.o. Rijeka</a:t>
            </a:r>
            <a:r>
              <a:rPr lang="hr-HR" altLang="sr-Latn-RS" sz="2000" dirty="0"/>
              <a:t>:  </a:t>
            </a:r>
          </a:p>
          <a:p>
            <a:pPr eaLnBrk="1" hangingPunct="1"/>
            <a:endParaRPr lang="hr-HR" altLang="sr-Latn-RS" sz="2000" dirty="0"/>
          </a:p>
          <a:p>
            <a:pPr eaLnBrk="1" hangingPunct="1"/>
            <a:r>
              <a:rPr lang="hr-HR" altLang="sr-Latn-RS" sz="2000" dirty="0"/>
              <a:t>Osnovana 1996. godine </a:t>
            </a:r>
          </a:p>
          <a:p>
            <a:pPr eaLnBrk="1" hangingPunct="1"/>
            <a:endParaRPr lang="hr-HR" altLang="sr-Latn-RS" sz="2000" dirty="0"/>
          </a:p>
          <a:p>
            <a:pPr eaLnBrk="1" hangingPunct="1"/>
            <a:r>
              <a:rPr lang="hr-HR" altLang="sr-Latn-RS" sz="2000" dirty="0"/>
              <a:t>Glavna djelatnost:  </a:t>
            </a:r>
          </a:p>
          <a:p>
            <a:pPr eaLnBrk="1" hangingPunct="1"/>
            <a:endParaRPr lang="hr-HR" altLang="sr-Latn-RS" sz="2000" dirty="0"/>
          </a:p>
          <a:p>
            <a:r>
              <a:rPr lang="hr-HR" sz="2000" dirty="0"/>
              <a:t>Prodaja, projektiranje, proizvodnja, instalacija, servis i održavanje </a:t>
            </a:r>
            <a:r>
              <a:rPr lang="hr-HR" sz="2000"/>
              <a:t>modularnih računalnih </a:t>
            </a:r>
            <a:r>
              <a:rPr lang="hr-HR" sz="2000" dirty="0"/>
              <a:t>centara, simulatora za edukaciju pomoraca, te energetskih i rashladnih sustava za kritično napajanja i hlađenje podatkovnih i </a:t>
            </a:r>
            <a:r>
              <a:rPr lang="hr-HR" sz="2000" dirty="0" err="1"/>
              <a:t>i</a:t>
            </a:r>
            <a:r>
              <a:rPr lang="hr-HR" sz="2000" dirty="0"/>
              <a:t> telekomunikacijskih centara</a:t>
            </a:r>
            <a:r>
              <a:rPr lang="en-US" sz="2000" dirty="0"/>
              <a:t>.</a:t>
            </a:r>
            <a:endParaRPr lang="hr-HR" sz="2000" dirty="0"/>
          </a:p>
          <a:p>
            <a:pPr eaLnBrk="1" hangingPunct="1"/>
            <a:endParaRPr lang="hr-HR" altLang="sr-Latn-RS" sz="2000" dirty="0"/>
          </a:p>
          <a:p>
            <a:pPr eaLnBrk="1" hangingPunct="1"/>
            <a:r>
              <a:rPr lang="hr-HR" altLang="sr-Latn-RS" sz="2000" b="1" dirty="0" err="1"/>
              <a:t>power</a:t>
            </a:r>
            <a:r>
              <a:rPr lang="hr-HR" altLang="sr-Latn-RS" sz="2000" b="1" dirty="0"/>
              <a:t> &amp;</a:t>
            </a:r>
            <a:r>
              <a:rPr lang="hr-HR" altLang="sr-Latn-RS" sz="2000" b="1" dirty="0" err="1"/>
              <a:t>cooling</a:t>
            </a:r>
            <a:r>
              <a:rPr lang="hr-HR" altLang="sr-Latn-RS" sz="2000" b="1" dirty="0"/>
              <a:t> </a:t>
            </a:r>
            <a:r>
              <a:rPr lang="hr-HR" altLang="sr-Latn-RS" sz="2000" b="1" dirty="0" err="1"/>
              <a:t>solutions</a:t>
            </a:r>
            <a:r>
              <a:rPr lang="hr-HR" altLang="sr-Latn-RS" sz="2000" b="1" dirty="0"/>
              <a:t> </a:t>
            </a:r>
          </a:p>
          <a:p>
            <a:pPr eaLnBrk="1" hangingPunct="1"/>
            <a:endParaRPr lang="hr-HR" altLang="sr-Latn-RS" sz="2000" b="1" dirty="0"/>
          </a:p>
          <a:p>
            <a:pPr eaLnBrk="1" hangingPunct="1"/>
            <a:r>
              <a:rPr lang="hr-HR" altLang="sr-Latn-RS" sz="2000" b="1" dirty="0"/>
              <a:t>	</a:t>
            </a:r>
            <a:r>
              <a:rPr lang="hr-HR" altLang="sr-Latn-RS" sz="2000" dirty="0"/>
              <a:t>ICT , telekomunikacije, industrija, brodska primjena ...</a:t>
            </a:r>
          </a:p>
          <a:p>
            <a:pPr eaLnBrk="1" hangingPunct="1"/>
            <a:endParaRPr lang="hr-HR" altLang="sr-Latn-RS" sz="2000" dirty="0"/>
          </a:p>
          <a:p>
            <a:pPr eaLnBrk="1" hangingPunct="1"/>
            <a:endParaRPr lang="en-US" altLang="sr-Latn-RS" sz="2000" dirty="0"/>
          </a:p>
          <a:p>
            <a:pPr lvl="1">
              <a:spcBef>
                <a:spcPct val="40000"/>
              </a:spcBef>
              <a:buClr>
                <a:srgbClr val="FF0000"/>
              </a:buClr>
              <a:buFont typeface="Times" panose="02020603050405020304" pitchFamily="18" charset="0"/>
              <a:buChar char="•"/>
            </a:pPr>
            <a:endParaRPr lang="hr-HR" alt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6774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3">
            <a:extLst>
              <a:ext uri="{FF2B5EF4-FFF2-40B4-BE49-F238E27FC236}">
                <a16:creationId xmlns:a16="http://schemas.microsoft.com/office/drawing/2014/main" id="{D71F6494-AB42-45E2-80F7-E4C8D687C866}"/>
              </a:ext>
            </a:extLst>
          </p:cNvPr>
          <p:cNvSpPr txBox="1">
            <a:spLocks/>
          </p:cNvSpPr>
          <p:nvPr/>
        </p:nvSpPr>
        <p:spPr>
          <a:xfrm>
            <a:off x="515010" y="956281"/>
            <a:ext cx="7280442" cy="766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/>
              <a:t>RJEŠENJA &amp; PROIZVODI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A1089E99-4241-4972-96AE-34C4A5F4C42C}"/>
              </a:ext>
            </a:extLst>
          </p:cNvPr>
          <p:cNvSpPr txBox="1">
            <a:spLocks/>
          </p:cNvSpPr>
          <p:nvPr/>
        </p:nvSpPr>
        <p:spPr>
          <a:xfrm>
            <a:off x="1108953" y="1990928"/>
            <a:ext cx="6628689" cy="4629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tx1"/>
                </a:solidFill>
              </a:rPr>
              <a:t>Projektiranje i izvođenje podatkovnih centara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tx1"/>
                </a:solidFill>
              </a:rPr>
              <a:t>Proizvodi i rješenja za pomorstvo i </a:t>
            </a:r>
            <a:r>
              <a:rPr lang="hr-HR" sz="2600" dirty="0" err="1">
                <a:solidFill>
                  <a:schemeClr val="tx1"/>
                </a:solidFill>
              </a:rPr>
              <a:t>offshore</a:t>
            </a:r>
            <a:r>
              <a:rPr lang="hr-HR" sz="2600" dirty="0">
                <a:solidFill>
                  <a:schemeClr val="tx1"/>
                </a:solidFill>
              </a:rPr>
              <a:t> industriju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tx1"/>
                </a:solidFill>
              </a:rPr>
              <a:t>Simulatorski sustavi za navigaciju u pomorstvu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tx1"/>
                </a:solidFill>
              </a:rPr>
              <a:t>UPS sustavi besprekidnog napajanja (AC/DC)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tx1"/>
                </a:solidFill>
              </a:rPr>
              <a:t>Baterije i baterijski sustavi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tx1"/>
                </a:solidFill>
              </a:rPr>
              <a:t>Diesel električni agregati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tx1"/>
                </a:solidFill>
              </a:rPr>
              <a:t>Precizna klimatizacija za ICT opremu i industriju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tx1"/>
                </a:solidFill>
              </a:rPr>
              <a:t>Tehnička podrška, održavanje i jamstvo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§"/>
            </a:pPr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44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6B59F6ED-9435-48EA-8837-0B7B4CA9975C}"/>
              </a:ext>
            </a:extLst>
          </p:cNvPr>
          <p:cNvSpPr txBox="1">
            <a:spLocks noChangeArrowheads="1"/>
          </p:cNvSpPr>
          <p:nvPr/>
        </p:nvSpPr>
        <p:spPr>
          <a:xfrm>
            <a:off x="907915" y="692150"/>
            <a:ext cx="69779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3600" dirty="0"/>
              <a:t>MEP d.o.o. </a:t>
            </a:r>
            <a:endParaRPr lang="en-US" altLang="sr-Latn-RS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9FEC7A8-539B-43AA-85FB-447FCCE7D9B9}"/>
              </a:ext>
            </a:extLst>
          </p:cNvPr>
          <p:cNvSpPr txBox="1">
            <a:spLocks noChangeArrowheads="1"/>
          </p:cNvSpPr>
          <p:nvPr/>
        </p:nvSpPr>
        <p:spPr>
          <a:xfrm>
            <a:off x="645630" y="1905000"/>
            <a:ext cx="7671283" cy="4403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altLang="sr-Latn-RS" sz="2400" dirty="0">
                <a:solidFill>
                  <a:schemeClr val="tx1"/>
                </a:solidFill>
              </a:rPr>
              <a:t>MEP posluje na tri lokacije;  Kukuljanovo (Rijeka) , Zagreb i Ljubljana (Slovenija) s preko 30 zaposlenih stručnjaka, organiziranih u odjele:</a:t>
            </a:r>
          </a:p>
          <a:p>
            <a:pPr algn="l"/>
            <a:endParaRPr lang="hr-HR" altLang="sr-Latn-R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Odjel energetske elektronike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Odjel dizel električnih postrojenja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Odjel precizne klimatizacije i hlađenja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Odjel specijalnih projekata u pomorstvu i brodogradnji</a:t>
            </a:r>
          </a:p>
          <a:p>
            <a:pPr lvl="1" algn="l"/>
            <a:endParaRPr lang="hr-HR" altLang="sr-Latn-RS" sz="2400" dirty="0">
              <a:solidFill>
                <a:schemeClr val="tx1"/>
              </a:solidFill>
            </a:endParaRPr>
          </a:p>
          <a:p>
            <a:pPr algn="l"/>
            <a:r>
              <a:rPr lang="hr-HR" altLang="sr-Latn-RS" sz="2400" dirty="0">
                <a:solidFill>
                  <a:schemeClr val="tx1"/>
                </a:solidFill>
              </a:rPr>
              <a:t>Tehnički odjel i odjel prodaje uključuje iskusne inženjere koji rade u tehničkoj podršci, inženjeringu, planiranju i upravljanju projektima modularnih računalnih centara, simulatora za edukaciju pomoraca, te energetskih i rashladnih sustava za kritično napajanja i hlađenje podatkovnih i </a:t>
            </a:r>
            <a:r>
              <a:rPr lang="hr-HR" altLang="sr-Latn-RS" sz="2400" dirty="0" err="1">
                <a:solidFill>
                  <a:schemeClr val="tx1"/>
                </a:solidFill>
              </a:rPr>
              <a:t>i</a:t>
            </a:r>
            <a:r>
              <a:rPr lang="hr-HR" altLang="sr-Latn-RS" sz="2400" dirty="0">
                <a:solidFill>
                  <a:schemeClr val="tx1"/>
                </a:solidFill>
              </a:rPr>
              <a:t> telekomunikacijskih centara.</a:t>
            </a:r>
          </a:p>
          <a:p>
            <a:pPr lvl="1"/>
            <a:endParaRPr lang="en-US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42874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03245B97-D2EE-40AF-933C-1A8844C916F6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836613"/>
            <a:ext cx="5554662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altLang="sr-Latn-RS" sz="3600" dirty="0"/>
              <a:t>MEP  tehnička podrška </a:t>
            </a:r>
            <a:endParaRPr lang="en-US" altLang="sr-Latn-RS" sz="36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C76C795-8DA0-416F-99A2-19F0A0EB6F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altLang="sr-Latn-RS" sz="2000" dirty="0">
              <a:solidFill>
                <a:schemeClr val="tx1"/>
              </a:solidFill>
            </a:endParaRPr>
          </a:p>
          <a:p>
            <a:pPr algn="l"/>
            <a:r>
              <a:rPr lang="hr-HR" altLang="sr-Latn-RS" sz="2000" dirty="0">
                <a:solidFill>
                  <a:schemeClr val="tx1"/>
                </a:solidFill>
              </a:rPr>
              <a:t>Stalna inovacija , pouzdani i kvalitetni proizvodi </a:t>
            </a:r>
          </a:p>
          <a:p>
            <a:pPr algn="l"/>
            <a:endParaRPr lang="hr-HR" altLang="sr-Latn-RS" sz="2000" dirty="0">
              <a:solidFill>
                <a:schemeClr val="tx1"/>
              </a:solidFill>
            </a:endParaRPr>
          </a:p>
          <a:p>
            <a:pPr algn="l"/>
            <a:r>
              <a:rPr lang="hr-HR" altLang="sr-Latn-RS" sz="2000" dirty="0">
                <a:solidFill>
                  <a:schemeClr val="tx1"/>
                </a:solidFill>
              </a:rPr>
              <a:t>MEP d.o.o. kontinuirano radi na poboljšanju kvalitete i znanja svojih djelatnika</a:t>
            </a:r>
          </a:p>
          <a:p>
            <a:pPr algn="l"/>
            <a:endParaRPr lang="hr-HR" altLang="sr-Latn-RS" sz="2000" dirty="0">
              <a:solidFill>
                <a:schemeClr val="tx1"/>
              </a:solidFill>
            </a:endParaRPr>
          </a:p>
          <a:p>
            <a:pPr algn="l"/>
            <a:r>
              <a:rPr lang="hr-HR" altLang="sr-Latn-RS" sz="2000" dirty="0">
                <a:solidFill>
                  <a:schemeClr val="tx1"/>
                </a:solidFill>
              </a:rPr>
              <a:t>ISO 9001:2008, ISO 14001, ISO 27001: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hr-HR" altLang="sr-Latn-RS" sz="2000" b="1" dirty="0">
                <a:solidFill>
                  <a:schemeClr val="tx1"/>
                </a:solidFill>
              </a:rPr>
              <a:t> 	Prodaja, projektiranje, instalacija, servis i održavanje simulatora za obuku pomoraca , te energetskih i rashladnih sustava telekomunikacijskih i računalnih centara</a:t>
            </a:r>
            <a:endParaRPr lang="hr-HR" altLang="sr-Latn-RS" sz="2000" dirty="0">
              <a:solidFill>
                <a:schemeClr val="tx1"/>
              </a:solidFill>
            </a:endParaRPr>
          </a:p>
          <a:p>
            <a:pPr algn="l"/>
            <a:endParaRPr lang="hr-HR" altLang="sr-Latn-RS" sz="2000" b="1" dirty="0">
              <a:solidFill>
                <a:schemeClr val="tx1"/>
              </a:solidFill>
            </a:endParaRPr>
          </a:p>
          <a:p>
            <a:pPr algn="l"/>
            <a:r>
              <a:rPr lang="hr-HR" altLang="sr-Latn-RS" sz="2000" b="1" dirty="0">
                <a:solidFill>
                  <a:schemeClr val="tx1"/>
                </a:solidFill>
              </a:rPr>
              <a:t>Certifikat za poslovnu sigurnost</a:t>
            </a:r>
          </a:p>
          <a:p>
            <a:endParaRPr lang="hr-HR" altLang="sr-Latn-R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hr-HR" altLang="sr-Latn-R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8D44784C-9751-4224-AB53-BBC441009B3D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908050"/>
            <a:ext cx="82296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hr-HR" sz="3200" dirty="0"/>
              <a:t>Partneri</a:t>
            </a:r>
            <a:endParaRPr lang="en-US" sz="32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8995ACC-6D5E-4AD8-8BAE-9BFEC9990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68" y="1634248"/>
            <a:ext cx="6705600" cy="47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0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7870B32-06F8-4BBF-8973-A2A3130E5C9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620713"/>
            <a:ext cx="822960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altLang="sr-Latn-RS" sz="3600"/>
              <a:t>MEP  - reference </a:t>
            </a:r>
            <a:endParaRPr lang="en-US" altLang="sr-Latn-RS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4EB588-3837-448F-9354-C24B71D288A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23737"/>
            <a:ext cx="8229600" cy="5308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altLang="sr-Latn-RS" sz="2000" dirty="0">
                <a:solidFill>
                  <a:schemeClr val="tx1"/>
                </a:solidFill>
              </a:rPr>
              <a:t> </a:t>
            </a:r>
            <a:r>
              <a:rPr lang="hr-HR" altLang="sr-Latn-RS" sz="2000" b="1" dirty="0">
                <a:solidFill>
                  <a:schemeClr val="tx1"/>
                </a:solidFill>
              </a:rPr>
              <a:t>Podatkovni centar Križ d.o.o.  Jastrebarsko </a:t>
            </a:r>
            <a:r>
              <a:rPr lang="hr-HR" altLang="sr-Latn-RS" sz="2000" b="1" dirty="0" err="1">
                <a:solidFill>
                  <a:schemeClr val="tx1"/>
                </a:solidFill>
              </a:rPr>
              <a:t>Datacross</a:t>
            </a:r>
            <a:r>
              <a:rPr lang="hr-HR" altLang="sr-Latn-RS" sz="2000" b="1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hr-HR" altLang="sr-Latn-RS" sz="2000" dirty="0">
                <a:solidFill>
                  <a:schemeClr val="tx1"/>
                </a:solidFill>
              </a:rPr>
              <a:t>Dobava, montaža i puštanje u rad klima opreme, sustava besprekidnog napajanja i sustava rezervnog napajanja (diesel agregata), SLA ugovor o održavanju.</a:t>
            </a:r>
          </a:p>
          <a:p>
            <a:pPr algn="l">
              <a:lnSpc>
                <a:spcPct val="120000"/>
              </a:lnSpc>
            </a:pPr>
            <a:endParaRPr lang="hr-HR" altLang="sr-Latn-RS" sz="20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endParaRPr lang="hr-HR" altLang="sr-Latn-RS" sz="20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endParaRPr lang="hr-HR" altLang="sr-Latn-RS" sz="20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endParaRPr lang="hr-HR" altLang="sr-Latn-RS" sz="20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endParaRPr lang="hr-HR" altLang="sr-Latn-RS" sz="20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altLang="sr-Latn-RS" sz="2000" dirty="0">
                <a:solidFill>
                  <a:schemeClr val="tx1"/>
                </a:solidFill>
              </a:rPr>
              <a:t> </a:t>
            </a:r>
            <a:r>
              <a:rPr lang="hr-HR" altLang="sr-Latn-RS" sz="2000" b="1" dirty="0">
                <a:solidFill>
                  <a:schemeClr val="tx1"/>
                </a:solidFill>
              </a:rPr>
              <a:t>	Sveučilište u Rijeci HPC Bura </a:t>
            </a:r>
          </a:p>
          <a:p>
            <a:pPr algn="l">
              <a:lnSpc>
                <a:spcPct val="120000"/>
              </a:lnSpc>
            </a:pPr>
            <a:r>
              <a:rPr lang="hr-HR" altLang="sr-Latn-RS" sz="2000" dirty="0">
                <a:solidFill>
                  <a:schemeClr val="tx1"/>
                </a:solidFill>
              </a:rPr>
              <a:t>Projektiranje, izgradnja podatkovnog centra, dobava opreme, organizacija i izvođenje radova, puštanje u pogon opreme podatkovnog centra za smještaj superračunala HPC Bura, SLA ugovor o održavanju.</a:t>
            </a:r>
          </a:p>
          <a:p>
            <a:pPr algn="l">
              <a:lnSpc>
                <a:spcPct val="120000"/>
              </a:lnSpc>
            </a:pPr>
            <a:endParaRPr lang="hr-HR" altLang="sr-Latn-R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hr-HR" altLang="sr-Latn-R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hr-HR" altLang="sr-Latn-R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hr-HR" altLang="sr-Latn-R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sr-Latn-RS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altLang="sr-Latn-RS" sz="2000" dirty="0">
              <a:solidFill>
                <a:schemeClr val="tx1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D804E9F-5D82-4D47-9495-A42257644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620" y="2697842"/>
            <a:ext cx="3347073" cy="25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0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7870B32-06F8-4BBF-8973-A2A3130E5C9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620713"/>
            <a:ext cx="822960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altLang="sr-Latn-RS" sz="3600" dirty="0"/>
              <a:t>MEP  - reference </a:t>
            </a:r>
            <a:endParaRPr lang="en-US" altLang="sr-Latn-RS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4EB588-3837-448F-9354-C24B71D288A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23737"/>
            <a:ext cx="8229600" cy="5308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altLang="sr-Latn-RS" sz="2000" dirty="0">
                <a:solidFill>
                  <a:schemeClr val="tx1"/>
                </a:solidFill>
              </a:rPr>
              <a:t> 	</a:t>
            </a:r>
            <a:r>
              <a:rPr lang="hr-HR" altLang="sr-Latn-RS" sz="2000" b="1" dirty="0">
                <a:solidFill>
                  <a:schemeClr val="tx1"/>
                </a:solidFill>
              </a:rPr>
              <a:t>Podatkovni centar JGL d.d. Rijeka </a:t>
            </a:r>
          </a:p>
          <a:p>
            <a:pPr algn="l">
              <a:lnSpc>
                <a:spcPct val="120000"/>
              </a:lnSpc>
            </a:pPr>
            <a:r>
              <a:rPr lang="hr-HR" altLang="sr-Latn-RS" sz="2000" dirty="0">
                <a:solidFill>
                  <a:schemeClr val="tx1"/>
                </a:solidFill>
              </a:rPr>
              <a:t>Izgradnja i dobava opreme kompletnog podatkovnog centra, SLA ugovor o održavanju.</a:t>
            </a:r>
          </a:p>
          <a:p>
            <a:pPr algn="l">
              <a:lnSpc>
                <a:spcPct val="120000"/>
              </a:lnSpc>
            </a:pPr>
            <a:r>
              <a:rPr lang="hr-HR" altLang="sr-Latn-RS" sz="2000" dirty="0">
                <a:solidFill>
                  <a:schemeClr val="tx1"/>
                </a:solidFill>
              </a:rPr>
              <a:t>Godina 2015</a:t>
            </a:r>
          </a:p>
          <a:p>
            <a:pPr algn="l">
              <a:lnSpc>
                <a:spcPct val="120000"/>
              </a:lnSpc>
            </a:pPr>
            <a:r>
              <a:rPr lang="hr-HR" altLang="sr-Latn-RS" sz="2000" dirty="0">
                <a:solidFill>
                  <a:schemeClr val="tx1"/>
                </a:solidFill>
              </a:rPr>
              <a:t>Kontakt osoba: Vedran Markić, voditelj informatike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altLang="sr-Latn-RS" sz="2000" dirty="0">
                <a:solidFill>
                  <a:schemeClr val="tx1"/>
                </a:solidFill>
              </a:rPr>
              <a:t> </a:t>
            </a:r>
            <a:r>
              <a:rPr lang="hr-HR" altLang="sr-Latn-RS" sz="2000" b="1" dirty="0">
                <a:solidFill>
                  <a:schemeClr val="tx1"/>
                </a:solidFill>
              </a:rPr>
              <a:t>	TROKUT ŽITNJAK A1 podatkovni centar (za IBM Hrvatska) </a:t>
            </a:r>
          </a:p>
          <a:p>
            <a:pPr algn="l">
              <a:lnSpc>
                <a:spcPct val="120000"/>
              </a:lnSpc>
            </a:pPr>
            <a:r>
              <a:rPr lang="hr-HR" altLang="sr-Latn-RS" sz="2000" dirty="0">
                <a:solidFill>
                  <a:schemeClr val="tx1"/>
                </a:solidFill>
              </a:rPr>
              <a:t>Dogradnja podatkovnog centra,  SLA UPS ugovor o održavanju.</a:t>
            </a:r>
          </a:p>
          <a:p>
            <a:pPr algn="l">
              <a:lnSpc>
                <a:spcPct val="120000"/>
              </a:lnSpc>
            </a:pPr>
            <a:r>
              <a:rPr lang="hr-HR" altLang="sr-Latn-RS" sz="2000" dirty="0">
                <a:solidFill>
                  <a:schemeClr val="tx1"/>
                </a:solidFill>
              </a:rPr>
              <a:t>Godina 2014-2016</a:t>
            </a:r>
          </a:p>
          <a:p>
            <a:pPr algn="l">
              <a:lnSpc>
                <a:spcPct val="120000"/>
              </a:lnSpc>
            </a:pPr>
            <a:r>
              <a:rPr lang="hr-HR" altLang="sr-Latn-RS" sz="2000" dirty="0">
                <a:solidFill>
                  <a:schemeClr val="tx1"/>
                </a:solidFill>
              </a:rPr>
              <a:t>Kontakt osoba: Denis </a:t>
            </a:r>
            <a:r>
              <a:rPr lang="hr-HR" altLang="sr-Latn-RS" sz="2000" dirty="0" err="1">
                <a:solidFill>
                  <a:schemeClr val="tx1"/>
                </a:solidFill>
              </a:rPr>
              <a:t>Ružak</a:t>
            </a:r>
            <a:r>
              <a:rPr lang="hr-HR" altLang="sr-Latn-RS" sz="2000" dirty="0">
                <a:solidFill>
                  <a:schemeClr val="tx1"/>
                </a:solidFill>
              </a:rPr>
              <a:t>, IBM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altLang="sr-Latn-RS" sz="2000" b="1" dirty="0">
                <a:solidFill>
                  <a:schemeClr val="tx1"/>
                </a:solidFill>
              </a:rPr>
              <a:t> 	RIMAC automobili d.o.o.</a:t>
            </a:r>
          </a:p>
          <a:p>
            <a:pPr algn="l">
              <a:lnSpc>
                <a:spcPct val="120000"/>
              </a:lnSpc>
            </a:pPr>
            <a:r>
              <a:rPr lang="hr-HR" altLang="sr-Latn-RS" sz="2000" dirty="0">
                <a:solidFill>
                  <a:schemeClr val="tx1"/>
                </a:solidFill>
              </a:rPr>
              <a:t>Podatkovni centar u kontejneru MDC 50 kW</a:t>
            </a:r>
          </a:p>
          <a:p>
            <a:pPr algn="l">
              <a:lnSpc>
                <a:spcPct val="120000"/>
              </a:lnSpc>
            </a:pPr>
            <a:r>
              <a:rPr lang="hr-HR" altLang="sr-Latn-RS" sz="2000" dirty="0">
                <a:solidFill>
                  <a:schemeClr val="tx1"/>
                </a:solidFill>
              </a:rPr>
              <a:t>Godina 2018</a:t>
            </a:r>
          </a:p>
          <a:p>
            <a:pPr algn="l">
              <a:lnSpc>
                <a:spcPct val="120000"/>
              </a:lnSpc>
            </a:pPr>
            <a:r>
              <a:rPr lang="hr-HR" altLang="sr-Latn-RS" sz="2000" dirty="0">
                <a:solidFill>
                  <a:schemeClr val="tx1"/>
                </a:solidFill>
              </a:rPr>
              <a:t>Kontakt osoba: Dubravko </a:t>
            </a:r>
            <a:r>
              <a:rPr lang="hr-HR" altLang="sr-Latn-RS" sz="2000" dirty="0" err="1">
                <a:solidFill>
                  <a:schemeClr val="tx1"/>
                </a:solidFill>
              </a:rPr>
              <a:t>Hlede</a:t>
            </a:r>
            <a:endParaRPr lang="hr-HR" altLang="sr-Latn-RS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altLang="sr-Latn-RS" sz="2000" dirty="0">
              <a:solidFill>
                <a:schemeClr val="tx1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BFC8AB5-3703-4BB8-942D-7AE027283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149" y="4082387"/>
            <a:ext cx="2251713" cy="26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9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7870B32-06F8-4BBF-8973-A2A3130E5C9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620713"/>
            <a:ext cx="822960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altLang="sr-Latn-RS" sz="3600"/>
              <a:t>MEP  - reference </a:t>
            </a:r>
            <a:endParaRPr lang="en-US" altLang="sr-Latn-RS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4EB588-3837-448F-9354-C24B71D288A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23737"/>
            <a:ext cx="8229600" cy="530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hr-HR" altLang="sr-Latn-RS" sz="2000" b="1" dirty="0">
                <a:solidFill>
                  <a:schemeClr val="tx1"/>
                </a:solidFill>
              </a:rPr>
              <a:t>Simulatori za edukaciju pomoraca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altLang="sr-Latn-RS" sz="1600" b="1" dirty="0">
                <a:solidFill>
                  <a:schemeClr val="tx1"/>
                </a:solidFill>
              </a:rPr>
              <a:t>Pomorski fakultet Rijeka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altLang="sr-Latn-RS" sz="1600" b="1" dirty="0">
                <a:solidFill>
                  <a:schemeClr val="tx1"/>
                </a:solidFill>
              </a:rPr>
              <a:t>Pomorski fakultet Zadar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altLang="sr-Latn-RS" sz="1600" b="1" dirty="0">
                <a:solidFill>
                  <a:schemeClr val="tx1"/>
                </a:solidFill>
              </a:rPr>
              <a:t>Pomorski fakultet Split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altLang="sr-Latn-RS" sz="1600" b="1" dirty="0">
                <a:solidFill>
                  <a:schemeClr val="tx1"/>
                </a:solidFill>
              </a:rPr>
              <a:t>Pomorski fakultet Kotor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altLang="sr-Latn-RS" sz="1600" b="1" dirty="0">
                <a:solidFill>
                  <a:schemeClr val="tx1"/>
                </a:solidFill>
              </a:rPr>
              <a:t>Pomorski fakultet Bar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altLang="sr-Latn-RS" sz="1600" b="1" dirty="0">
                <a:solidFill>
                  <a:schemeClr val="tx1"/>
                </a:solidFill>
              </a:rPr>
              <a:t>APAVE MARE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altLang="sr-Latn-RS" sz="1600" b="1" dirty="0">
                <a:solidFill>
                  <a:schemeClr val="tx1"/>
                </a:solidFill>
              </a:rPr>
              <a:t>AMV International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altLang="sr-Latn-RS" sz="1600" b="1" dirty="0" err="1">
                <a:solidFill>
                  <a:schemeClr val="tx1"/>
                </a:solidFill>
              </a:rPr>
              <a:t>Diverso</a:t>
            </a:r>
            <a:r>
              <a:rPr lang="hr-HR" altLang="sr-Latn-RS" sz="1600" b="1" dirty="0">
                <a:solidFill>
                  <a:schemeClr val="tx1"/>
                </a:solidFill>
              </a:rPr>
              <a:t> </a:t>
            </a:r>
            <a:r>
              <a:rPr lang="hr-HR" altLang="sr-Latn-RS" sz="1600" b="1" dirty="0" err="1">
                <a:solidFill>
                  <a:schemeClr val="tx1"/>
                </a:solidFill>
              </a:rPr>
              <a:t>Impex</a:t>
            </a:r>
            <a:r>
              <a:rPr lang="hr-HR" altLang="sr-Latn-RS" sz="1600" b="1" dirty="0">
                <a:solidFill>
                  <a:schemeClr val="tx1"/>
                </a:solidFill>
              </a:rPr>
              <a:t> d.o.o. Split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altLang="sr-Latn-RS" sz="1600" b="1" dirty="0">
                <a:solidFill>
                  <a:schemeClr val="tx1"/>
                </a:solidFill>
              </a:rPr>
              <a:t>I mnogi drugi </a:t>
            </a:r>
          </a:p>
          <a:p>
            <a:pPr>
              <a:lnSpc>
                <a:spcPct val="90000"/>
              </a:lnSpc>
            </a:pPr>
            <a:endParaRPr lang="hr-HR" altLang="sr-Latn-R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hr-HR" altLang="sr-Latn-R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hr-HR" altLang="sr-Latn-R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sr-Latn-RS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altLang="sr-Latn-RS" sz="2000" dirty="0">
              <a:solidFill>
                <a:schemeClr val="tx1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D9906F0-1C05-4DBE-8985-C4CF68A49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53" y="5012740"/>
            <a:ext cx="7535694" cy="157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2365</TotalTime>
  <Words>522</Words>
  <Application>Microsoft Office PowerPoint</Application>
  <PresentationFormat>Prikaz na zaslonu (4:3)</PresentationFormat>
  <Paragraphs>130</Paragraphs>
  <Slides>16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Alleyn Book</vt:lpstr>
      <vt:lpstr>Arial</vt:lpstr>
      <vt:lpstr>Calibri</vt:lpstr>
      <vt:lpstr>Times</vt:lpstr>
      <vt:lpstr>Wingdings</vt:lpstr>
      <vt:lpstr>Office Theme</vt:lpstr>
      <vt:lpstr> Case study  Analiza isplativosti razvoja proizvoda  3D SIMULATOR ZA SIGURNO UPRAVLJANJE PROMETOM LNG TANKERA u nastavi i edukaciji pomoraca 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Analiza isplativosti razvoja proizvoda  3D SIMULATOR ZA SIGURNO UPRAVLJANJE PROMETOM LNG TANKERA u nastavi i edukaciji pomoraca </vt:lpstr>
      <vt:lpstr>CILJ PROJEKTA</vt:lpstr>
      <vt:lpstr>ZAINTERESIRANE STRANE</vt:lpstr>
      <vt:lpstr>OGRANIČENJA I RIZICI </vt:lpstr>
      <vt:lpstr>Case study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Ivica Oreb</dc:creator>
  <cp:lastModifiedBy>Neven Kundija</cp:lastModifiedBy>
  <cp:revision>72</cp:revision>
  <dcterms:created xsi:type="dcterms:W3CDTF">2015-10-23T14:38:02Z</dcterms:created>
  <dcterms:modified xsi:type="dcterms:W3CDTF">2019-10-22T12:55:53Z</dcterms:modified>
</cp:coreProperties>
</file>