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70" r:id="rId5"/>
    <p:sldId id="271" r:id="rId6"/>
    <p:sldId id="267" r:id="rId7"/>
    <p:sldId id="263" r:id="rId8"/>
    <p:sldId id="264" r:id="rId9"/>
    <p:sldId id="274" r:id="rId10"/>
    <p:sldId id="272" r:id="rId11"/>
    <p:sldId id="265" r:id="rId12"/>
    <p:sldId id="275" r:id="rId13"/>
    <p:sldId id="266" r:id="rId14"/>
    <p:sldId id="276" r:id="rId15"/>
    <p:sldId id="259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110" d="100"/>
          <a:sy n="110" d="100"/>
        </p:scale>
        <p:origin x="17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GRAD KASTAV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2DC4F-6D39-4EA0-A72E-52911D85B047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F0ABE-7740-43D5-A819-8682A42AFE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67859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GRAD KASTAV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E4F26-CF23-4D0A-9EA0-2FA7F981D804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FF32-423F-472C-BB8D-0906F07833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3968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7B74F-FF07-4B59-9574-1B799B2B1084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41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4C1D-172C-4FA1-98AF-71F838FF97CB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77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3E11-7835-4F65-90DD-1A78C61FECA1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19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82-0B83-452D-909C-97C5761AA92D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40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5BF72-5D34-4BFC-B4F3-D18C4B8526AD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41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9F92-852B-457B-BB66-E10949AC9BC6}" type="datetime1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43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875E-8298-47DD-B5E1-029A5E70F88B}" type="datetime1">
              <a:rPr lang="hr-HR" smtClean="0"/>
              <a:t>21.10.2019.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5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D704-7B8A-4993-9CCB-2EC6B2EDF7D2}" type="datetime1">
              <a:rPr lang="hr-HR" smtClean="0"/>
              <a:t>21.10.2019.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45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24B1-7E6A-4EC1-AF70-5D1F9F25303E}" type="datetime1">
              <a:rPr lang="hr-HR" smtClean="0"/>
              <a:t>21.10.2019.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3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C89-7BF7-4686-9E0D-7078D44FAAEE}" type="datetime1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88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A92-9710-46A6-9DE1-6CDB4D48162F}" type="datetime1">
              <a:rPr lang="hr-HR" smtClean="0"/>
              <a:t>21.10.2019.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29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E700-4C22-4F6C-8490-8525743190A9}" type="datetime1">
              <a:rPr lang="hr-HR" smtClean="0"/>
              <a:t>21.10.2019.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769E-A96F-45C8-BC4E-0D68990BB8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8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297" t="11792" r="16844" b="43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3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ASE STUDY - REALIZATOR 2019\j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9" y="3755063"/>
            <a:ext cx="845977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1207" y="6460441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study </a:t>
            </a:r>
            <a:r>
              <a:rPr lang="en-US" dirty="0" err="1" smtClean="0">
                <a:solidFill>
                  <a:schemeClr val="bg1"/>
                </a:solidFill>
              </a:rPr>
              <a:t>natjecanje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Realizator</a:t>
            </a:r>
            <a:r>
              <a:rPr lang="en-US" dirty="0" smtClean="0">
                <a:solidFill>
                  <a:schemeClr val="bg1"/>
                </a:solidFill>
              </a:rPr>
              <a:t> 2019.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hr-HR" sz="2700" dirty="0" smtClean="0"/>
              <a:t>Realizacija </a:t>
            </a:r>
            <a:r>
              <a:rPr lang="hr-HR" sz="2700" dirty="0"/>
              <a:t>projekata uz pomoć sredstava iz EU </a:t>
            </a:r>
            <a:r>
              <a:rPr lang="hr-HR" sz="2700" dirty="0" smtClean="0"/>
              <a:t>fondova </a:t>
            </a:r>
            <a:endParaRPr lang="hr-HR" sz="2700" dirty="0"/>
          </a:p>
          <a:p>
            <a:pPr lvl="0"/>
            <a:r>
              <a:rPr lang="hr-HR" sz="2700" dirty="0"/>
              <a:t>T</a:t>
            </a:r>
            <a:r>
              <a:rPr lang="hr-HR" sz="2700" dirty="0" smtClean="0"/>
              <a:t>ežnja </a:t>
            </a:r>
            <a:r>
              <a:rPr lang="hr-HR" sz="2700" dirty="0"/>
              <a:t>ka pametnom gradu (Smart City</a:t>
            </a:r>
            <a:r>
              <a:rPr lang="hr-HR" sz="2700" dirty="0" smtClean="0"/>
              <a:t>) – prvi grad u Hrvatskoj koji je izradio Strategiju </a:t>
            </a:r>
            <a:r>
              <a:rPr lang="hr-HR" sz="2800" dirty="0"/>
              <a:t>razvoja pametnog grada 2017-2022. </a:t>
            </a:r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4542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84965"/>
            <a:ext cx="8229600" cy="2040289"/>
          </a:xfrm>
        </p:spPr>
        <p:txBody>
          <a:bodyPr>
            <a:normAutofit lnSpcReduction="10000"/>
          </a:bodyPr>
          <a:lstStyle/>
          <a:p>
            <a:r>
              <a:rPr lang="hr-HR" sz="2700" dirty="0" smtClean="0"/>
              <a:t>Kastav </a:t>
            </a:r>
            <a:r>
              <a:rPr lang="hr-HR" sz="2700" dirty="0"/>
              <a:t>– mjesto ugodno za </a:t>
            </a:r>
            <a:r>
              <a:rPr lang="hr-HR" sz="2700" dirty="0" smtClean="0"/>
              <a:t>život. Prema podacima policije jedan od najsigurnijih gradova u PGŽ. Razvija se sustav </a:t>
            </a:r>
            <a:r>
              <a:rPr lang="hr-HR" sz="2700" dirty="0" err="1" smtClean="0"/>
              <a:t>videonadzora</a:t>
            </a:r>
            <a:endParaRPr lang="hr-HR" sz="2700" dirty="0"/>
          </a:p>
          <a:p>
            <a:pPr lvl="0"/>
            <a:r>
              <a:rPr lang="hr-HR" sz="2700" dirty="0"/>
              <a:t>Povećanje kvalitete života - </a:t>
            </a:r>
            <a:r>
              <a:rPr lang="hr-HR" sz="2700" b="1" dirty="0"/>
              <a:t>čisti zrak, sigurnost, stanovanje i kvaliteta </a:t>
            </a:r>
            <a:r>
              <a:rPr lang="hr-HR" sz="2700" b="1" dirty="0" smtClean="0"/>
              <a:t>zajednice</a:t>
            </a:r>
          </a:p>
        </p:txBody>
      </p:sp>
      <p:pic>
        <p:nvPicPr>
          <p:cNvPr id="7170" name="Picture 2" descr="F:\CASE STUDY - REALIZATOR 2019\bik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525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CASE STUDY - REALIZATOR 2019\bik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9422"/>
            <a:ext cx="3384376" cy="34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24436" y="6381328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2019.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2700" b="1" dirty="0" smtClean="0"/>
              <a:t>Izazov</a:t>
            </a:r>
            <a:r>
              <a:rPr lang="hr-HR" sz="2700" b="1" dirty="0"/>
              <a:t>:	</a:t>
            </a:r>
            <a:endParaRPr lang="hr-HR" sz="2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700" dirty="0" smtClean="0"/>
              <a:t>Očuvanje </a:t>
            </a:r>
            <a:r>
              <a:rPr lang="hr-HR" sz="2700" dirty="0"/>
              <a:t>javne, „zajedničke“ imovine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700" dirty="0"/>
              <a:t>Stvaranje osjećaja društvene odgovornosti</a:t>
            </a:r>
          </a:p>
        </p:txBody>
      </p:sp>
      <p:pic>
        <p:nvPicPr>
          <p:cNvPr id="8195" name="Picture 3" descr="F:\CASE STUDY - REALIZATOR 2019\60798491_530511197353914_18639678359742709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7722"/>
            <a:ext cx="4333704" cy="3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CASE STUDY - REALIZATOR 2019\61648620_530511240687243_24430925889876787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76256" y="6381328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Case study </a:t>
            </a:r>
            <a:r>
              <a:rPr lang="en-US" dirty="0" err="1" smtClean="0">
                <a:solidFill>
                  <a:schemeClr val="bg1"/>
                </a:solidFill>
              </a:rPr>
              <a:t>natjecanje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Realizator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2019.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88713"/>
            <a:ext cx="8229600" cy="1680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700" b="1" dirty="0"/>
              <a:t>TEMA POSLOVNOG </a:t>
            </a:r>
            <a:r>
              <a:rPr lang="hr-HR" sz="2700" b="1" dirty="0" smtClean="0"/>
              <a:t>SLUČAJA:</a:t>
            </a:r>
          </a:p>
          <a:p>
            <a:r>
              <a:rPr lang="hr-HR" sz="2700" dirty="0" smtClean="0"/>
              <a:t>Vandalizam </a:t>
            </a:r>
            <a:r>
              <a:rPr lang="hr-HR" sz="2700" dirty="0"/>
              <a:t>u Gradu Kastvu / </a:t>
            </a:r>
            <a:r>
              <a:rPr lang="hr-HR" sz="2700" dirty="0" smtClean="0"/>
              <a:t>Kako osnažiti društvenu </a:t>
            </a:r>
            <a:r>
              <a:rPr lang="hr-HR" sz="2700" dirty="0"/>
              <a:t>odgovornost mladih</a:t>
            </a:r>
            <a:r>
              <a:rPr lang="hr-HR" sz="2700" dirty="0" smtClean="0"/>
              <a:t>?</a:t>
            </a:r>
          </a:p>
          <a:p>
            <a:pPr marL="0" indent="0">
              <a:buNone/>
            </a:pPr>
            <a:endParaRPr lang="hr-HR" sz="2700" dirty="0"/>
          </a:p>
          <a:p>
            <a:pPr marL="0" indent="0">
              <a:buNone/>
            </a:pPr>
            <a:endParaRPr lang="hr-HR" sz="2700" dirty="0"/>
          </a:p>
        </p:txBody>
      </p:sp>
      <p:pic>
        <p:nvPicPr>
          <p:cNvPr id="9218" name="Picture 2" descr="F:\CASE STUDY - REALIZATOR 2019\70788369_594519507619749_24666977550162984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655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CASE STUDY - REALIZATOR 2019\IMG-c4d406701cd353034a73a8bd46ade26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24" y="2855655"/>
            <a:ext cx="1998237" cy="399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CASE STUDY - REALIZATOR 2019\IMG-886c7ce2082af85d918fa93e0dc64d2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5655"/>
            <a:ext cx="19723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7" y="6487004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Case study </a:t>
            </a:r>
            <a:r>
              <a:rPr lang="en-US" b="1" dirty="0" err="1" smtClean="0">
                <a:solidFill>
                  <a:schemeClr val="bg1"/>
                </a:solidFill>
              </a:rPr>
              <a:t>natjecanje</a:t>
            </a:r>
            <a:r>
              <a:rPr lang="en-US" b="1" dirty="0" smtClean="0">
                <a:solidFill>
                  <a:schemeClr val="bg1"/>
                </a:solidFill>
              </a:rPr>
              <a:t>; </a:t>
            </a:r>
            <a:r>
              <a:rPr lang="en-US" b="1" dirty="0" err="1" smtClean="0">
                <a:solidFill>
                  <a:schemeClr val="bg1"/>
                </a:solidFill>
              </a:rPr>
              <a:t>Realizator</a:t>
            </a:r>
            <a:r>
              <a:rPr lang="en-US" b="1" dirty="0" smtClean="0">
                <a:solidFill>
                  <a:schemeClr val="bg1"/>
                </a:solidFill>
              </a:rPr>
              <a:t> 2019.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2019.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88713"/>
            <a:ext cx="8229600" cy="2904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700" b="1" dirty="0" smtClean="0"/>
              <a:t>KRAJNJI CILJ:</a:t>
            </a:r>
          </a:p>
          <a:p>
            <a:r>
              <a:rPr lang="hr-HR" sz="2700" dirty="0" smtClean="0"/>
              <a:t>Smanjiti učestalost </a:t>
            </a:r>
            <a:r>
              <a:rPr lang="hr-HR" sz="2700" dirty="0"/>
              <a:t>uništavanja javne </a:t>
            </a:r>
            <a:r>
              <a:rPr lang="hr-HR" sz="2700" dirty="0" smtClean="0"/>
              <a:t>imovine </a:t>
            </a:r>
          </a:p>
          <a:p>
            <a:pPr marL="0" indent="0">
              <a:buNone/>
            </a:pPr>
            <a:endParaRPr lang="hr-HR" sz="2700" b="1" dirty="0" smtClean="0"/>
          </a:p>
          <a:p>
            <a:pPr marL="0" indent="0">
              <a:buNone/>
            </a:pPr>
            <a:r>
              <a:rPr lang="hr-HR" sz="2700" b="1" dirty="0" smtClean="0"/>
              <a:t>ZADATAK:</a:t>
            </a:r>
          </a:p>
          <a:p>
            <a:r>
              <a:rPr lang="hr-HR" sz="2700" dirty="0"/>
              <a:t>pronaći put, metode i alate kojima bi se utjecalo na smanjenje vandalizma na području Grada </a:t>
            </a:r>
            <a:r>
              <a:rPr lang="hr-HR" sz="2700" dirty="0" smtClean="0"/>
              <a:t>Kastva</a:t>
            </a:r>
            <a:endParaRPr lang="hr-HR" sz="2700" dirty="0"/>
          </a:p>
          <a:p>
            <a:pPr marL="0" indent="0">
              <a:buNone/>
            </a:pPr>
            <a:endParaRPr lang="hr-HR" sz="2700" dirty="0"/>
          </a:p>
        </p:txBody>
      </p:sp>
    </p:spTree>
    <p:extLst>
      <p:ext uri="{BB962C8B-B14F-4D97-AF65-F5344CB8AC3E}">
        <p14:creationId xmlns:p14="http://schemas.microsoft.com/office/powerpoint/2010/main" val="106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2019.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7072" t="25276" r="25594" b="38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656183"/>
          </a:xfrm>
        </p:spPr>
        <p:txBody>
          <a:bodyPr>
            <a:noAutofit/>
          </a:bodyPr>
          <a:lstStyle/>
          <a:p>
            <a:r>
              <a:rPr lang="hr-HR" sz="2600" dirty="0" smtClean="0"/>
              <a:t>Jedinica </a:t>
            </a:r>
            <a:r>
              <a:rPr lang="hr-HR" sz="2600" dirty="0"/>
              <a:t>lokalne samouprave na čelu </a:t>
            </a:r>
            <a:r>
              <a:rPr lang="hr-HR" sz="2600" dirty="0" smtClean="0"/>
              <a:t>s Gradonačelnikom</a:t>
            </a:r>
            <a:endParaRPr lang="hr-HR" sz="2600" dirty="0"/>
          </a:p>
          <a:p>
            <a:pPr lvl="0"/>
            <a:r>
              <a:rPr lang="hr-HR" sz="2600" dirty="0"/>
              <a:t>1993. Kastav postaje samostalna općina, a 1997. dobiva status </a:t>
            </a:r>
            <a:r>
              <a:rPr lang="hr-HR" sz="2600" dirty="0" smtClean="0"/>
              <a:t>Grada</a:t>
            </a:r>
          </a:p>
          <a:p>
            <a:pPr marL="0" lvl="0" indent="0">
              <a:buNone/>
            </a:pPr>
            <a:endParaRPr lang="hr-HR" sz="2600" dirty="0"/>
          </a:p>
          <a:p>
            <a:pPr lvl="0"/>
            <a:endParaRPr lang="hr-HR" sz="2600" dirty="0" smtClean="0"/>
          </a:p>
          <a:p>
            <a:pPr marL="0" indent="0">
              <a:buNone/>
            </a:pPr>
            <a:endParaRPr lang="hr-H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:\CASE STUDY - REALIZATOR 2019\Spojena sl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6" y="3104871"/>
            <a:ext cx="9152836" cy="37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pic>
        <p:nvPicPr>
          <p:cNvPr id="5" name="Picture 4" descr="F:\CASE STUDY - REALIZATOR 2019\39811130_407418046329897_351976720134098124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89" y="1916832"/>
            <a:ext cx="8229600" cy="1656183"/>
          </a:xfrm>
        </p:spPr>
        <p:txBody>
          <a:bodyPr>
            <a:noAutofit/>
          </a:bodyPr>
          <a:lstStyle/>
          <a:p>
            <a:pPr lvl="0"/>
            <a:r>
              <a:rPr lang="hr-HR" sz="2700" dirty="0" smtClean="0"/>
              <a:t>3 Upravna odjela s 23 zaposlenika, Gradsko vijeće, Gradski odbori, Mjesni odbori, Savjet mladih, Turistička zajednica</a:t>
            </a:r>
          </a:p>
          <a:p>
            <a:pPr marL="0" lvl="0" indent="0">
              <a:buNone/>
            </a:pPr>
            <a:endParaRPr lang="hr-HR" sz="2700" dirty="0" smtClean="0"/>
          </a:p>
          <a:p>
            <a:r>
              <a:rPr lang="hr-HR" sz="2700" dirty="0" smtClean="0"/>
              <a:t>Proračun od gotovo 50 milijuna kuna</a:t>
            </a:r>
          </a:p>
          <a:p>
            <a:pPr marL="0" lvl="0" indent="0">
              <a:buNone/>
            </a:pPr>
            <a:endParaRPr lang="hr-HR" sz="2700" dirty="0"/>
          </a:p>
          <a:p>
            <a:pPr lvl="0"/>
            <a:endParaRPr lang="hr-HR" sz="2700" dirty="0" smtClean="0"/>
          </a:p>
          <a:p>
            <a:pPr marL="0" indent="0">
              <a:buNone/>
            </a:pPr>
            <a:endParaRPr lang="hr-HR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2019.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Slikovni rezultat za kast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4313543"/>
            <a:ext cx="9125287" cy="256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pic>
        <p:nvPicPr>
          <p:cNvPr id="3074" name="Picture 2" descr="F:\CASE STUDY - REALIZATOR 2019\G0040469 MILJENKO SUŠAN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728192"/>
          </a:xfrm>
        </p:spPr>
        <p:txBody>
          <a:bodyPr>
            <a:normAutofit/>
          </a:bodyPr>
          <a:lstStyle/>
          <a:p>
            <a:r>
              <a:rPr lang="hr-HR" sz="2700" dirty="0" smtClean="0"/>
              <a:t>Površina </a:t>
            </a:r>
            <a:r>
              <a:rPr lang="hr-HR" sz="2700" dirty="0"/>
              <a:t>11km</a:t>
            </a:r>
            <a:r>
              <a:rPr lang="hr-HR" sz="2700" baseline="30000" dirty="0"/>
              <a:t>2</a:t>
            </a:r>
            <a:r>
              <a:rPr lang="hr-HR" sz="2700" dirty="0"/>
              <a:t>, 10.440 stanovnika (popis iz 2011. godine</a:t>
            </a:r>
            <a:r>
              <a:rPr lang="hr-HR" sz="2700" dirty="0" smtClean="0"/>
              <a:t>)</a:t>
            </a:r>
          </a:p>
          <a:p>
            <a:pPr lvl="0"/>
            <a:r>
              <a:rPr lang="hr-HR" sz="2700" dirty="0" smtClean="0"/>
              <a:t>Najmanja JLS u PGŽ-u</a:t>
            </a:r>
          </a:p>
          <a:p>
            <a:pPr marL="0" lv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:\CASE STUDY - REALIZATOR 2019\1. Predstavljanje poduzeć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91563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7847"/>
            <a:ext cx="816369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2019.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/>
          </p:cNvPicPr>
          <p:nvPr/>
        </p:nvPicPr>
        <p:blipFill rotWithShape="1">
          <a:blip r:embed="rId3"/>
          <a:srcRect l="32485" t="46540" r="35552" b="39770"/>
          <a:stretch/>
        </p:blipFill>
        <p:spPr bwMode="auto">
          <a:xfrm>
            <a:off x="307975" y="1844824"/>
            <a:ext cx="8161821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2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study natjecanje; Realizator 2019.</a:t>
            </a:r>
            <a:endParaRPr lang="hr-HR"/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6771"/>
            <a:ext cx="8229600" cy="125273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sz="2700" dirty="0"/>
              <a:t>Kulturno središte i turistički </a:t>
            </a:r>
            <a:r>
              <a:rPr lang="hr-HR" sz="2700" dirty="0" smtClean="0"/>
              <a:t>atributi – raste broj dolazaka i noćenja turista (kolovoz 2019. +18,60% u noćenjima)</a:t>
            </a:r>
          </a:p>
          <a:p>
            <a:pPr lvl="0"/>
            <a:r>
              <a:rPr lang="hr-HR" sz="2700" dirty="0" smtClean="0"/>
              <a:t>Pozitivna </a:t>
            </a:r>
            <a:r>
              <a:rPr lang="hr-HR" sz="2700" dirty="0"/>
              <a:t>poslovna klima </a:t>
            </a:r>
            <a:r>
              <a:rPr lang="hr-HR" sz="2700" dirty="0" smtClean="0"/>
              <a:t>– sve veći broj poduzetnika i obrtnika</a:t>
            </a:r>
            <a:endParaRPr lang="hr-HR" sz="2700" dirty="0"/>
          </a:p>
        </p:txBody>
      </p:sp>
      <p:pic>
        <p:nvPicPr>
          <p:cNvPr id="4098" name="Picture 2" descr="F:\CASE STUDY - REALIZATOR 2019\turistički atibu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1302"/>
            <a:ext cx="9144000" cy="31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b="1" i="1" dirty="0" smtClean="0"/>
              <a:t>GRAD KASTAV</a:t>
            </a:r>
            <a:endParaRPr lang="hr-HR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 </a:t>
            </a:r>
            <a:r>
              <a:rPr lang="en-US" dirty="0" err="1" smtClean="0">
                <a:solidFill>
                  <a:schemeClr val="tx1"/>
                </a:solidFill>
              </a:rPr>
              <a:t>natjecanje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Realizator</a:t>
            </a:r>
            <a:r>
              <a:rPr lang="en-US" dirty="0" smtClean="0">
                <a:solidFill>
                  <a:schemeClr val="tx1"/>
                </a:solidFill>
              </a:rPr>
              <a:t> 2019.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AutoShape 2" descr="Slikovni rezultat za GRAD KASTAV GR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938"/>
            <a:ext cx="1043608" cy="13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:\CASE STUDY - REALIZATOR 2019\Predstavljanje poduzeć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47" y="1988840"/>
            <a:ext cx="9144000" cy="41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323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GRAD KASTAV</vt:lpstr>
      <vt:lpstr>PowerPoint Presentation</vt:lpstr>
      <vt:lpstr>GRAD KASTAV</vt:lpstr>
      <vt:lpstr>PowerPoint Presentation</vt:lpstr>
      <vt:lpstr>GRAD KASTAV</vt:lpstr>
      <vt:lpstr>GRAD KASTAV</vt:lpstr>
      <vt:lpstr>GRAD KASTAV</vt:lpstr>
      <vt:lpstr>GRAD KASTAV</vt:lpstr>
      <vt:lpstr>GRAD KASTAV</vt:lpstr>
      <vt:lpstr>GRAD KASTAV</vt:lpstr>
      <vt:lpstr>GRAD KASTAV</vt:lpstr>
      <vt:lpstr>GRAD KASTAV</vt:lpstr>
      <vt:lpstr>GRAD KASTAV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</dc:creator>
  <cp:lastModifiedBy>Darko Trbović</cp:lastModifiedBy>
  <cp:revision>26</cp:revision>
  <dcterms:created xsi:type="dcterms:W3CDTF">2019-10-20T09:24:55Z</dcterms:created>
  <dcterms:modified xsi:type="dcterms:W3CDTF">2019-10-21T11:41:09Z</dcterms:modified>
</cp:coreProperties>
</file>