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93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54"/>
    <p:restoredTop sz="94707"/>
  </p:normalViewPr>
  <p:slideViewPr>
    <p:cSldViewPr snapToGrid="0" snapToObjects="1">
      <p:cViewPr varScale="1">
        <p:scale>
          <a:sx n="115" d="100"/>
          <a:sy n="115" d="100"/>
        </p:scale>
        <p:origin x="24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4214E7-EEA0-F74E-AF6A-531E297993A7}" type="datetimeFigureOut">
              <a:rPr lang="en-US" smtClean="0"/>
              <a:t>10/21/2019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A285F1-D43B-4140-8AAA-273CEB624AD6}" type="slidenum">
              <a:rPr lang="en-US" smtClean="0"/>
              <a:t>‹#›</a:t>
            </a:fld>
            <a:endParaRPr lang="en-US"/>
          </a:p>
        </p:txBody>
      </p:sp>
    </p:spTree>
    <p:extLst>
      <p:ext uri="{BB962C8B-B14F-4D97-AF65-F5344CB8AC3E}">
        <p14:creationId xmlns:p14="http://schemas.microsoft.com/office/powerpoint/2010/main" val="781317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D0370DD-5C6D-064E-9953-1ADC07EFD060}" type="datetimeFigureOut">
              <a:rPr lang="en-US" smtClean="0"/>
              <a:t>10/21/2019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992C454-BC96-AF48-B830-2037A7349F71}" type="slidenum">
              <a:rPr lang="en-US" smtClean="0"/>
              <a:t>‹#›</a:t>
            </a:fld>
            <a:endParaRPr lang="en-US"/>
          </a:p>
        </p:txBody>
      </p:sp>
    </p:spTree>
    <p:extLst>
      <p:ext uri="{BB962C8B-B14F-4D97-AF65-F5344CB8AC3E}">
        <p14:creationId xmlns:p14="http://schemas.microsoft.com/office/powerpoint/2010/main" val="1283058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slov prezentacij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839417" y="1911482"/>
            <a:ext cx="4551189" cy="1404136"/>
          </a:xfrm>
          <a:prstGeom prst="rect">
            <a:avLst/>
          </a:prstGeom>
        </p:spPr>
        <p:txBody>
          <a:bodyPr anchor="b"/>
          <a:lstStyle>
            <a:lvl1pPr>
              <a:defRPr sz="3600" b="1">
                <a:solidFill>
                  <a:srgbClr val="F8931D"/>
                </a:solidFill>
                <a:latin typeface="Arial" charset="0"/>
                <a:ea typeface="Arial" charset="0"/>
                <a:cs typeface="Arial" charset="0"/>
              </a:defRPr>
            </a:lvl1pPr>
          </a:lstStyle>
          <a:p>
            <a:r>
              <a:rPr lang="en-US" dirty="0" err="1" smtClean="0"/>
              <a:t>Naslov</a:t>
            </a:r>
            <a:endParaRPr lang="en-US" dirty="0"/>
          </a:p>
        </p:txBody>
      </p:sp>
      <p:sp>
        <p:nvSpPr>
          <p:cNvPr id="6" name="Text Placeholder 5"/>
          <p:cNvSpPr>
            <a:spLocks noGrp="1"/>
          </p:cNvSpPr>
          <p:nvPr>
            <p:ph type="body" sz="quarter" idx="10" hasCustomPrompt="1"/>
          </p:nvPr>
        </p:nvSpPr>
        <p:spPr>
          <a:xfrm>
            <a:off x="839789" y="3402956"/>
            <a:ext cx="4550817" cy="1177136"/>
          </a:xfrm>
          <a:prstGeom prst="rect">
            <a:avLst/>
          </a:prstGeom>
        </p:spPr>
        <p:txBody>
          <a:bodyPr/>
          <a:lstStyle>
            <a:lvl1pPr>
              <a:defRPr sz="1600" baseline="0">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err="1" smtClean="0"/>
              <a:t>Podnaslov</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32104" y="-1388348"/>
            <a:ext cx="6505052" cy="6487049"/>
          </a:xfrm>
          <a:prstGeom prst="rect">
            <a:avLst/>
          </a:prstGeom>
        </p:spPr>
      </p:pic>
      <p:sp>
        <p:nvSpPr>
          <p:cNvPr id="12" name="Footer Placeholder 3"/>
          <p:cNvSpPr>
            <a:spLocks noGrp="1"/>
          </p:cNvSpPr>
          <p:nvPr>
            <p:ph type="ftr" sz="quarter" idx="11"/>
          </p:nvPr>
        </p:nvSpPr>
        <p:spPr>
          <a:xfrm>
            <a:off x="911424" y="6321535"/>
            <a:ext cx="1224136" cy="412706"/>
          </a:xfrm>
          <a:prstGeom prst="rect">
            <a:avLst/>
          </a:prstGeom>
        </p:spPr>
        <p:txBody>
          <a:bodyPr/>
          <a:lstStyle/>
          <a:p>
            <a:pPr algn="l"/>
            <a:r>
              <a:rPr lang="hr-HR" sz="1800" b="1" baseline="30000" dirty="0" err="1" smtClean="0">
                <a:solidFill>
                  <a:schemeClr val="bg1"/>
                </a:solidFill>
                <a:latin typeface="Arial" charset="0"/>
                <a:ea typeface="Arial" charset="0"/>
                <a:cs typeface="Arial" charset="0"/>
              </a:rPr>
              <a:t>www.jgl.hr</a:t>
            </a:r>
            <a:endParaRPr lang="hr-HR" sz="1800" b="1"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1722621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Naslov prezentacij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5670363" y="1911482"/>
            <a:ext cx="5771776" cy="1404136"/>
          </a:xfrm>
          <a:prstGeom prst="rect">
            <a:avLst/>
          </a:prstGeom>
        </p:spPr>
        <p:txBody>
          <a:bodyPr anchor="b"/>
          <a:lstStyle>
            <a:lvl1pPr>
              <a:defRPr sz="3600" b="1">
                <a:solidFill>
                  <a:srgbClr val="F8931D"/>
                </a:solidFill>
                <a:latin typeface="Arial" charset="0"/>
                <a:ea typeface="Arial" charset="0"/>
                <a:cs typeface="Arial" charset="0"/>
              </a:defRPr>
            </a:lvl1pPr>
          </a:lstStyle>
          <a:p>
            <a:r>
              <a:rPr lang="en-US" dirty="0" err="1" smtClean="0"/>
              <a:t>Naslov</a:t>
            </a:r>
            <a:endParaRPr lang="en-US" dirty="0"/>
          </a:p>
        </p:txBody>
      </p:sp>
      <p:sp>
        <p:nvSpPr>
          <p:cNvPr id="6" name="Text Placeholder 5"/>
          <p:cNvSpPr>
            <a:spLocks noGrp="1"/>
          </p:cNvSpPr>
          <p:nvPr>
            <p:ph type="body" sz="quarter" idx="10" hasCustomPrompt="1"/>
          </p:nvPr>
        </p:nvSpPr>
        <p:spPr>
          <a:xfrm>
            <a:off x="5670735" y="3402956"/>
            <a:ext cx="5771404" cy="1177136"/>
          </a:xfrm>
          <a:prstGeom prst="rect">
            <a:avLst/>
          </a:prstGeom>
        </p:spPr>
        <p:txBody>
          <a:bodyPr/>
          <a:lstStyle>
            <a:lvl1pPr>
              <a:defRPr sz="1600" baseline="0">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err="1" smtClean="0"/>
              <a:t>Podnaslov</a:t>
            </a:r>
            <a:endParaRPr lang="en-US" dirty="0"/>
          </a:p>
        </p:txBody>
      </p:sp>
      <p:sp>
        <p:nvSpPr>
          <p:cNvPr id="9" name="Footer Placeholder 3"/>
          <p:cNvSpPr>
            <a:spLocks noGrp="1"/>
          </p:cNvSpPr>
          <p:nvPr>
            <p:ph type="ftr" sz="quarter" idx="11"/>
          </p:nvPr>
        </p:nvSpPr>
        <p:spPr>
          <a:xfrm>
            <a:off x="911424" y="6321535"/>
            <a:ext cx="1224136" cy="412706"/>
          </a:xfrm>
          <a:prstGeom prst="rect">
            <a:avLst/>
          </a:prstGeom>
        </p:spPr>
        <p:txBody>
          <a:bodyPr/>
          <a:lstStyle/>
          <a:p>
            <a:pPr algn="l"/>
            <a:r>
              <a:rPr lang="hr-HR" sz="1800" b="1" baseline="30000" dirty="0" err="1" smtClean="0">
                <a:solidFill>
                  <a:schemeClr val="bg1"/>
                </a:solidFill>
                <a:latin typeface="Arial" charset="0"/>
                <a:ea typeface="Arial" charset="0"/>
                <a:cs typeface="Arial" charset="0"/>
              </a:rPr>
              <a:t>www.jgl.hr</a:t>
            </a:r>
            <a:endParaRPr lang="hr-HR" sz="1800" b="1" dirty="0">
              <a:solidFill>
                <a:schemeClr val="bg1"/>
              </a:solidFill>
              <a:latin typeface="Arial" charset="0"/>
              <a:ea typeface="Arial" charset="0"/>
              <a:cs typeface="Arial"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9416" y="1027891"/>
            <a:ext cx="4320480" cy="430852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839417" y="421770"/>
            <a:ext cx="7980902" cy="346973"/>
          </a:xfrm>
          <a:prstGeom prst="rect">
            <a:avLst/>
          </a:prstGeom>
        </p:spPr>
        <p:txBody>
          <a:bodyPr/>
          <a:lstStyle>
            <a:lvl1pPr>
              <a:defRPr sz="2400" b="1">
                <a:solidFill>
                  <a:srgbClr val="F8931D"/>
                </a:solidFill>
                <a:latin typeface="Arial" charset="0"/>
                <a:ea typeface="Arial" charset="0"/>
                <a:cs typeface="Arial" charset="0"/>
              </a:defRPr>
            </a:lvl1pPr>
          </a:lstStyle>
          <a:p>
            <a:r>
              <a:rPr lang="en-US" dirty="0" smtClean="0"/>
              <a:t>NASLOV</a:t>
            </a:r>
            <a:endParaRPr lang="en-US" dirty="0"/>
          </a:p>
        </p:txBody>
      </p:sp>
      <p:sp>
        <p:nvSpPr>
          <p:cNvPr id="6" name="Text Placeholder 5"/>
          <p:cNvSpPr>
            <a:spLocks noGrp="1"/>
          </p:cNvSpPr>
          <p:nvPr>
            <p:ph type="body" sz="quarter" idx="10" hasCustomPrompt="1"/>
          </p:nvPr>
        </p:nvSpPr>
        <p:spPr>
          <a:xfrm>
            <a:off x="839788" y="1407670"/>
            <a:ext cx="10551023" cy="3948101"/>
          </a:xfrm>
          <a:prstGeom prst="rect">
            <a:avLst/>
          </a:prstGeom>
        </p:spPr>
        <p:txBody>
          <a:bodyPr/>
          <a:lstStyle>
            <a:lvl1pPr>
              <a:defRPr sz="1600" baseline="0">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smtClean="0"/>
              <a:t>Insert text here</a:t>
            </a:r>
            <a:endParaRPr lang="en-US" dirty="0"/>
          </a:p>
        </p:txBody>
      </p:sp>
      <p:sp>
        <p:nvSpPr>
          <p:cNvPr id="9" name="Footer Placeholder 3"/>
          <p:cNvSpPr>
            <a:spLocks noGrp="1"/>
          </p:cNvSpPr>
          <p:nvPr>
            <p:ph type="ftr" sz="quarter" idx="11"/>
          </p:nvPr>
        </p:nvSpPr>
        <p:spPr>
          <a:xfrm>
            <a:off x="911424" y="6321535"/>
            <a:ext cx="1224136" cy="412706"/>
          </a:xfrm>
          <a:prstGeom prst="rect">
            <a:avLst/>
          </a:prstGeom>
        </p:spPr>
        <p:txBody>
          <a:bodyPr/>
          <a:lstStyle/>
          <a:p>
            <a:pPr algn="l"/>
            <a:r>
              <a:rPr lang="hr-HR" sz="1800" b="1" baseline="30000" dirty="0" err="1" smtClean="0">
                <a:solidFill>
                  <a:schemeClr val="bg1"/>
                </a:solidFill>
                <a:latin typeface="Arial" charset="0"/>
                <a:ea typeface="Arial" charset="0"/>
                <a:cs typeface="Arial" charset="0"/>
              </a:rPr>
              <a:t>www.jgl.hr</a:t>
            </a:r>
            <a:endParaRPr lang="hr-HR" sz="1800" b="1" dirty="0">
              <a:solidFill>
                <a:schemeClr val="bg1"/>
              </a:solidFill>
              <a:latin typeface="Arial" charset="0"/>
              <a:ea typeface="Arial" charset="0"/>
              <a:cs typeface="Arial"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i log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839417" y="421770"/>
            <a:ext cx="7980902" cy="346973"/>
          </a:xfrm>
          <a:prstGeom prst="rect">
            <a:avLst/>
          </a:prstGeom>
        </p:spPr>
        <p:txBody>
          <a:bodyPr/>
          <a:lstStyle>
            <a:lvl1pPr>
              <a:defRPr sz="2400" b="1">
                <a:solidFill>
                  <a:srgbClr val="F8931D"/>
                </a:solidFill>
                <a:latin typeface="Arial" charset="0"/>
                <a:ea typeface="Arial" charset="0"/>
                <a:cs typeface="Arial" charset="0"/>
              </a:defRPr>
            </a:lvl1pPr>
          </a:lstStyle>
          <a:p>
            <a:r>
              <a:rPr lang="en-US" dirty="0" smtClean="0"/>
              <a:t>NASLOV</a:t>
            </a:r>
            <a:endParaRPr lang="en-US" dirty="0"/>
          </a:p>
        </p:txBody>
      </p:sp>
      <p:sp>
        <p:nvSpPr>
          <p:cNvPr id="6" name="Text Placeholder 5"/>
          <p:cNvSpPr>
            <a:spLocks noGrp="1"/>
          </p:cNvSpPr>
          <p:nvPr>
            <p:ph type="body" sz="quarter" idx="10" hasCustomPrompt="1"/>
          </p:nvPr>
        </p:nvSpPr>
        <p:spPr>
          <a:xfrm>
            <a:off x="839789" y="1407670"/>
            <a:ext cx="6919548" cy="3948101"/>
          </a:xfrm>
          <a:prstGeom prst="rect">
            <a:avLst/>
          </a:prstGeom>
        </p:spPr>
        <p:txBody>
          <a:bodyPr/>
          <a:lstStyle>
            <a:lvl1pPr>
              <a:defRPr sz="1600" baseline="0">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smtClean="0"/>
              <a:t>Insert text here</a:t>
            </a:r>
            <a:endParaRPr lang="en-US" dirty="0"/>
          </a:p>
        </p:txBody>
      </p:sp>
      <p:sp>
        <p:nvSpPr>
          <p:cNvPr id="9" name="Footer Placeholder 3"/>
          <p:cNvSpPr>
            <a:spLocks noGrp="1"/>
          </p:cNvSpPr>
          <p:nvPr>
            <p:ph type="ftr" sz="quarter" idx="11"/>
          </p:nvPr>
        </p:nvSpPr>
        <p:spPr>
          <a:xfrm>
            <a:off x="911424" y="6321535"/>
            <a:ext cx="1224136" cy="412706"/>
          </a:xfrm>
          <a:prstGeom prst="rect">
            <a:avLst/>
          </a:prstGeom>
        </p:spPr>
        <p:txBody>
          <a:bodyPr/>
          <a:lstStyle/>
          <a:p>
            <a:pPr algn="l"/>
            <a:r>
              <a:rPr lang="hr-HR" sz="1800" b="1" baseline="30000" dirty="0" err="1" smtClean="0">
                <a:solidFill>
                  <a:schemeClr val="bg1"/>
                </a:solidFill>
                <a:latin typeface="Arial" charset="0"/>
                <a:ea typeface="Arial" charset="0"/>
                <a:cs typeface="Arial" charset="0"/>
              </a:rPr>
              <a:t>www.jgl.hr</a:t>
            </a:r>
            <a:endParaRPr lang="hr-HR" sz="1800" b="1" dirty="0">
              <a:solidFill>
                <a:schemeClr val="bg1"/>
              </a:solidFill>
              <a:latin typeface="Arial" charset="0"/>
              <a:ea typeface="Arial" charset="0"/>
              <a:cs typeface="Arial"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94767" y="289160"/>
            <a:ext cx="4968227" cy="4954478"/>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eks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Footer Placeholder 3"/>
          <p:cNvSpPr>
            <a:spLocks noGrp="1"/>
          </p:cNvSpPr>
          <p:nvPr>
            <p:ph type="ftr" sz="quarter" idx="11"/>
          </p:nvPr>
        </p:nvSpPr>
        <p:spPr>
          <a:xfrm>
            <a:off x="911424" y="6321535"/>
            <a:ext cx="1224136" cy="412706"/>
          </a:xfrm>
          <a:prstGeom prst="rect">
            <a:avLst/>
          </a:prstGeom>
        </p:spPr>
        <p:txBody>
          <a:bodyPr/>
          <a:lstStyle/>
          <a:p>
            <a:pPr algn="l"/>
            <a:r>
              <a:rPr lang="hr-HR" sz="1800" b="1" baseline="30000" dirty="0" err="1" smtClean="0">
                <a:solidFill>
                  <a:schemeClr val="bg1"/>
                </a:solidFill>
                <a:latin typeface="Arial" charset="0"/>
                <a:ea typeface="Arial" charset="0"/>
                <a:cs typeface="Arial" charset="0"/>
              </a:rPr>
              <a:t>www.jgl.hr</a:t>
            </a:r>
            <a:endParaRPr lang="hr-HR" sz="1800" b="1" dirty="0">
              <a:solidFill>
                <a:schemeClr val="bg1"/>
              </a:solidFill>
              <a:latin typeface="Arial" charset="0"/>
              <a:ea typeface="Arial" charset="0"/>
              <a:cs typeface="Arial" charset="0"/>
            </a:endParaRPr>
          </a:p>
        </p:txBody>
      </p:sp>
      <p:sp>
        <p:nvSpPr>
          <p:cNvPr id="7" name="Oval 6"/>
          <p:cNvSpPr/>
          <p:nvPr userDrawn="1"/>
        </p:nvSpPr>
        <p:spPr>
          <a:xfrm>
            <a:off x="1254118" y="836712"/>
            <a:ext cx="4614638" cy="4614640"/>
          </a:xfrm>
          <a:prstGeom prst="ellips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F0"/>
              </a:solidFill>
              <a:latin typeface="Arial" charset="0"/>
              <a:ea typeface="Arial" charset="0"/>
              <a:cs typeface="Arial" charset="0"/>
            </a:endParaRPr>
          </a:p>
        </p:txBody>
      </p:sp>
      <p:sp>
        <p:nvSpPr>
          <p:cNvPr id="10" name="Oval 9"/>
          <p:cNvSpPr/>
          <p:nvPr userDrawn="1"/>
        </p:nvSpPr>
        <p:spPr>
          <a:xfrm>
            <a:off x="6265612" y="836712"/>
            <a:ext cx="4542082" cy="4542084"/>
          </a:xfrm>
          <a:prstGeom prst="ellipse">
            <a:avLst/>
          </a:prstGeom>
          <a:solidFill>
            <a:srgbClr val="F893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F0"/>
              </a:solidFill>
              <a:latin typeface="Arial" charset="0"/>
              <a:ea typeface="Arial" charset="0"/>
              <a:cs typeface="Arial" charset="0"/>
            </a:endParaRPr>
          </a:p>
        </p:txBody>
      </p:sp>
      <p:sp>
        <p:nvSpPr>
          <p:cNvPr id="4" name="Text Placeholder 3"/>
          <p:cNvSpPr>
            <a:spLocks noGrp="1"/>
          </p:cNvSpPr>
          <p:nvPr>
            <p:ph type="body" sz="quarter" idx="12" hasCustomPrompt="1"/>
          </p:nvPr>
        </p:nvSpPr>
        <p:spPr>
          <a:xfrm>
            <a:off x="2508251" y="2144713"/>
            <a:ext cx="1715792" cy="420462"/>
          </a:xfrm>
          <a:prstGeom prst="rect">
            <a:avLst/>
          </a:prstGeom>
        </p:spPr>
        <p:txBody>
          <a:bodyPr/>
          <a:lstStyle>
            <a:lvl1pPr algn="ctr">
              <a:defRPr b="1">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smtClean="0"/>
              <a:t>NASLOV</a:t>
            </a:r>
            <a:endParaRPr lang="en-US" dirty="0"/>
          </a:p>
        </p:txBody>
      </p:sp>
      <p:sp>
        <p:nvSpPr>
          <p:cNvPr id="13" name="Text Placeholder 3"/>
          <p:cNvSpPr>
            <a:spLocks noGrp="1"/>
          </p:cNvSpPr>
          <p:nvPr>
            <p:ph type="body" sz="quarter" idx="13" hasCustomPrompt="1"/>
          </p:nvPr>
        </p:nvSpPr>
        <p:spPr>
          <a:xfrm>
            <a:off x="7678757" y="2144713"/>
            <a:ext cx="1715792" cy="420462"/>
          </a:xfrm>
          <a:prstGeom prst="rect">
            <a:avLst/>
          </a:prstGeom>
        </p:spPr>
        <p:txBody>
          <a:bodyPr/>
          <a:lstStyle>
            <a:lvl1pPr algn="ctr">
              <a:defRPr b="1">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smtClean="0"/>
              <a:t>NASLOV</a:t>
            </a:r>
            <a:endParaRPr lang="en-US" dirty="0"/>
          </a:p>
        </p:txBody>
      </p:sp>
      <p:sp>
        <p:nvSpPr>
          <p:cNvPr id="14" name="Text Placeholder 5"/>
          <p:cNvSpPr>
            <a:spLocks noGrp="1"/>
          </p:cNvSpPr>
          <p:nvPr>
            <p:ph type="body" sz="quarter" idx="10"/>
          </p:nvPr>
        </p:nvSpPr>
        <p:spPr>
          <a:xfrm>
            <a:off x="1697544" y="2917433"/>
            <a:ext cx="3683660" cy="1387529"/>
          </a:xfrm>
          <a:prstGeom prst="rect">
            <a:avLst/>
          </a:prstGeom>
        </p:spPr>
        <p:txBody>
          <a:bodyPr wrap="none"/>
          <a:lstStyle>
            <a:lvl1pPr>
              <a:defRPr sz="1600" b="1"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sp>
        <p:nvSpPr>
          <p:cNvPr id="16" name="Text Placeholder 5"/>
          <p:cNvSpPr>
            <a:spLocks noGrp="1"/>
          </p:cNvSpPr>
          <p:nvPr>
            <p:ph type="body" sz="quarter" idx="14"/>
          </p:nvPr>
        </p:nvSpPr>
        <p:spPr>
          <a:xfrm>
            <a:off x="6757224" y="2917433"/>
            <a:ext cx="3683660" cy="1387529"/>
          </a:xfrm>
          <a:prstGeom prst="rect">
            <a:avLst/>
          </a:prstGeom>
        </p:spPr>
        <p:txBody>
          <a:bodyPr wrap="none"/>
          <a:lstStyle>
            <a:lvl1pPr>
              <a:defRPr sz="1600" b="1"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eks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Footer Placeholder 3"/>
          <p:cNvSpPr>
            <a:spLocks noGrp="1"/>
          </p:cNvSpPr>
          <p:nvPr>
            <p:ph type="ftr" sz="quarter" idx="11"/>
          </p:nvPr>
        </p:nvSpPr>
        <p:spPr>
          <a:xfrm>
            <a:off x="911424" y="6321535"/>
            <a:ext cx="1224136" cy="412706"/>
          </a:xfrm>
          <a:prstGeom prst="rect">
            <a:avLst/>
          </a:prstGeom>
        </p:spPr>
        <p:txBody>
          <a:bodyPr/>
          <a:lstStyle/>
          <a:p>
            <a:pPr algn="l"/>
            <a:r>
              <a:rPr lang="hr-HR" sz="1800" b="1" baseline="30000" dirty="0" err="1" smtClean="0">
                <a:solidFill>
                  <a:schemeClr val="bg1"/>
                </a:solidFill>
                <a:latin typeface="Arial" charset="0"/>
                <a:ea typeface="Arial" charset="0"/>
                <a:cs typeface="Arial" charset="0"/>
              </a:rPr>
              <a:t>www.jgl.hr</a:t>
            </a:r>
            <a:endParaRPr lang="hr-HR" sz="1800" b="1" dirty="0">
              <a:solidFill>
                <a:schemeClr val="bg1"/>
              </a:solidFill>
              <a:latin typeface="Arial" charset="0"/>
              <a:ea typeface="Arial" charset="0"/>
              <a:cs typeface="Arial"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to pozadina">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Footer Placeholder 3"/>
          <p:cNvSpPr>
            <a:spLocks noGrp="1"/>
          </p:cNvSpPr>
          <p:nvPr>
            <p:ph type="ftr" sz="quarter" idx="11"/>
          </p:nvPr>
        </p:nvSpPr>
        <p:spPr>
          <a:xfrm>
            <a:off x="911424" y="6321535"/>
            <a:ext cx="1224136" cy="412706"/>
          </a:xfrm>
          <a:prstGeom prst="rect">
            <a:avLst/>
          </a:prstGeom>
        </p:spPr>
        <p:txBody>
          <a:bodyPr/>
          <a:lstStyle/>
          <a:p>
            <a:pPr algn="l"/>
            <a:r>
              <a:rPr lang="hr-HR" sz="1800" b="1" baseline="30000" dirty="0" err="1" smtClean="0">
                <a:solidFill>
                  <a:schemeClr val="bg1"/>
                </a:solidFill>
                <a:latin typeface="Arial" charset="0"/>
                <a:ea typeface="Arial" charset="0"/>
                <a:cs typeface="Arial" charset="0"/>
              </a:rPr>
              <a:t>www.jgl.hr</a:t>
            </a:r>
            <a:endParaRPr lang="hr-HR" sz="1800" b="1" dirty="0">
              <a:solidFill>
                <a:schemeClr val="bg1"/>
              </a:solidFill>
              <a:latin typeface="Arial" charset="0"/>
              <a:ea typeface="Arial" charset="0"/>
              <a:cs typeface="Arial" charset="0"/>
            </a:endParaRPr>
          </a:p>
        </p:txBody>
      </p:sp>
      <p:sp>
        <p:nvSpPr>
          <p:cNvPr id="5" name="Title 1"/>
          <p:cNvSpPr>
            <a:spLocks noGrp="1"/>
          </p:cNvSpPr>
          <p:nvPr>
            <p:ph type="title" hasCustomPrompt="1"/>
          </p:nvPr>
        </p:nvSpPr>
        <p:spPr>
          <a:xfrm>
            <a:off x="839417" y="421770"/>
            <a:ext cx="7980902" cy="346973"/>
          </a:xfrm>
          <a:prstGeom prst="rect">
            <a:avLst/>
          </a:prstGeom>
        </p:spPr>
        <p:txBody>
          <a:bodyPr/>
          <a:lstStyle>
            <a:lvl1pPr>
              <a:defRPr sz="2400" b="1">
                <a:solidFill>
                  <a:srgbClr val="F8931D"/>
                </a:solidFill>
                <a:latin typeface="Arial" charset="0"/>
                <a:ea typeface="Arial" charset="0"/>
                <a:cs typeface="Arial" charset="0"/>
              </a:defRPr>
            </a:lvl1pPr>
          </a:lstStyle>
          <a:p>
            <a:r>
              <a:rPr lang="en-US" dirty="0" smtClean="0"/>
              <a:t>NASLOV</a:t>
            </a:r>
            <a:endParaRPr lang="en-US" dirty="0"/>
          </a:p>
        </p:txBody>
      </p:sp>
      <p:sp>
        <p:nvSpPr>
          <p:cNvPr id="6" name="Text Placeholder 5"/>
          <p:cNvSpPr>
            <a:spLocks noGrp="1"/>
          </p:cNvSpPr>
          <p:nvPr>
            <p:ph type="body" sz="quarter" idx="10" hasCustomPrompt="1"/>
          </p:nvPr>
        </p:nvSpPr>
        <p:spPr>
          <a:xfrm>
            <a:off x="839788" y="1407670"/>
            <a:ext cx="10551023" cy="3948101"/>
          </a:xfrm>
          <a:prstGeom prst="rect">
            <a:avLst/>
          </a:prstGeom>
        </p:spPr>
        <p:txBody>
          <a:bodyPr/>
          <a:lstStyle>
            <a:lvl1pPr>
              <a:defRPr sz="1600" baseline="0">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smtClean="0"/>
              <a:t>Insert text here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47026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55" r:id="rId5"/>
    <p:sldLayoutId id="2147483653" r:id="rId6"/>
    <p:sldLayoutId id="2147483654"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www.tmdn.org/tmview/welcome.html" TargetMode="External"/><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hyperlink" Target="https://www.dziv.hr/hr/e-usluge/pretrazivanje-baza-podataka/zig/" TargetMode="External"/><Relationship Id="rId4" Type="http://schemas.openxmlformats.org/officeDocument/2006/relationships/hyperlink" Target="https://www3.wipo.int/madrid/monitor/en/"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dziv.hr/)" TargetMode="External"/><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hyperlink" Target="https://euipo.europa.eu/ohimportal/en)" TargetMode="External"/><Relationship Id="rId4" Type="http://schemas.openxmlformats.org/officeDocument/2006/relationships/hyperlink" Target="https://www.wipo.int/portal/en/index.html"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2545" y="1873877"/>
            <a:ext cx="5817825" cy="1404136"/>
          </a:xfrm>
        </p:spPr>
        <p:txBody>
          <a:bodyPr/>
          <a:lstStyle/>
          <a:p>
            <a:r>
              <a:rPr lang="sr-Latn-CS" dirty="0" smtClean="0">
                <a:latin typeface="Calibri Light" panose="020F0302020204030204" pitchFamily="34" charset="0"/>
                <a:cs typeface="Calibri Light" panose="020F0302020204030204" pitchFamily="34" charset="0"/>
              </a:rPr>
              <a:t>Ured za pravne poslove i intelektualno vlasništvo, 2019.</a:t>
            </a:r>
            <a:endParaRPr lang="en-US" dirty="0">
              <a:latin typeface="Calibri Light" panose="020F0302020204030204" pitchFamily="34" charset="0"/>
              <a:cs typeface="Calibri Light" panose="020F0302020204030204" pitchFamily="34" charset="0"/>
            </a:endParaRPr>
          </a:p>
        </p:txBody>
      </p:sp>
      <p:sp>
        <p:nvSpPr>
          <p:cNvPr id="3" name="Text Placeholder 2"/>
          <p:cNvSpPr>
            <a:spLocks noGrp="1"/>
          </p:cNvSpPr>
          <p:nvPr>
            <p:ph type="body" sz="quarter" idx="10"/>
          </p:nvPr>
        </p:nvSpPr>
        <p:spPr>
          <a:xfrm>
            <a:off x="5612545" y="3348725"/>
            <a:ext cx="6440909" cy="1177136"/>
          </a:xfrm>
        </p:spPr>
        <p:txBody>
          <a:bodyPr/>
          <a:lstStyle/>
          <a:p>
            <a:pPr marL="0" indent="0">
              <a:buNone/>
            </a:pPr>
            <a:r>
              <a:rPr lang="en-US" b="1" dirty="0" smtClean="0">
                <a:latin typeface="Calibri Light" panose="020F0302020204030204" pitchFamily="34" charset="0"/>
                <a:cs typeface="Calibri Light" panose="020F0302020204030204" pitchFamily="34" charset="0"/>
              </a:rPr>
              <a:t>ZAŠTI</a:t>
            </a:r>
            <a:r>
              <a:rPr lang="hr-HR" b="1" dirty="0" smtClean="0">
                <a:latin typeface="Calibri Light" panose="020F0302020204030204" pitchFamily="34" charset="0"/>
                <a:cs typeface="Calibri Light" panose="020F0302020204030204" pitchFamily="34" charset="0"/>
              </a:rPr>
              <a:t>TA</a:t>
            </a:r>
            <a:r>
              <a:rPr lang="en-US" b="1" dirty="0" smtClean="0">
                <a:latin typeface="Calibri Light" panose="020F0302020204030204" pitchFamily="34" charset="0"/>
                <a:cs typeface="Calibri Light" panose="020F0302020204030204" pitchFamily="34" charset="0"/>
              </a:rPr>
              <a:t> </a:t>
            </a:r>
            <a:r>
              <a:rPr lang="hr-HR" b="1" dirty="0" smtClean="0">
                <a:latin typeface="Calibri Light" panose="020F0302020204030204" pitchFamily="34" charset="0"/>
                <a:cs typeface="Calibri Light" panose="020F0302020204030204" pitchFamily="34" charset="0"/>
              </a:rPr>
              <a:t>PRAVA INTELEKTUALNOG </a:t>
            </a:r>
            <a:r>
              <a:rPr lang="hr-HR" b="1" dirty="0" smtClean="0">
                <a:latin typeface="Calibri Light" panose="020F0302020204030204" pitchFamily="34" charset="0"/>
                <a:cs typeface="Calibri Light" panose="020F0302020204030204" pitchFamily="34" charset="0"/>
              </a:rPr>
              <a:t>VLASNIŠTVA :</a:t>
            </a:r>
            <a:endParaRPr lang="hr-HR" b="1" dirty="0" smtClean="0">
              <a:latin typeface="Calibri Light" panose="020F0302020204030204" pitchFamily="34" charset="0"/>
              <a:cs typeface="Calibri Light" panose="020F0302020204030204" pitchFamily="34" charset="0"/>
            </a:endParaRPr>
          </a:p>
          <a:p>
            <a:pPr marL="0" indent="0">
              <a:buNone/>
            </a:pPr>
            <a:r>
              <a:rPr lang="hr-HR" b="1" dirty="0" smtClean="0">
                <a:latin typeface="Calibri Light" panose="020F0302020204030204" pitchFamily="34" charset="0"/>
                <a:cs typeface="Calibri Light" panose="020F0302020204030204" pitchFamily="34" charset="0"/>
              </a:rPr>
              <a:t>ZAŠTITA </a:t>
            </a:r>
            <a:r>
              <a:rPr lang="en-US" b="1" dirty="0" smtClean="0">
                <a:latin typeface="Calibri Light" panose="020F0302020204030204" pitchFamily="34" charset="0"/>
                <a:cs typeface="Calibri Light" panose="020F0302020204030204" pitchFamily="34" charset="0"/>
              </a:rPr>
              <a:t>INTERES</a:t>
            </a:r>
            <a:r>
              <a:rPr lang="hr-HR" b="1" dirty="0" smtClean="0">
                <a:latin typeface="Calibri Light" panose="020F0302020204030204" pitchFamily="34" charset="0"/>
                <a:cs typeface="Calibri Light" panose="020F0302020204030204" pitchFamily="34" charset="0"/>
              </a:rPr>
              <a:t>A</a:t>
            </a:r>
            <a:r>
              <a:rPr lang="en-US" b="1" dirty="0" smtClean="0">
                <a:latin typeface="Calibri Light" panose="020F0302020204030204" pitchFamily="34" charset="0"/>
                <a:cs typeface="Calibri Light" panose="020F0302020204030204" pitchFamily="34" charset="0"/>
              </a:rPr>
              <a:t> NA TERITORIJU KINE </a:t>
            </a:r>
            <a:r>
              <a:rPr lang="hr-HR" b="1" dirty="0" smtClean="0">
                <a:latin typeface="Calibri Light" panose="020F0302020204030204" pitchFamily="34" charset="0"/>
                <a:cs typeface="Calibri Light" panose="020F0302020204030204" pitchFamily="34" charset="0"/>
              </a:rPr>
              <a:t>ZA</a:t>
            </a:r>
            <a:r>
              <a:rPr lang="en-US" b="1" dirty="0" smtClean="0">
                <a:latin typeface="Calibri Light" panose="020F0302020204030204" pitchFamily="34" charset="0"/>
                <a:cs typeface="Calibri Light" panose="020F0302020204030204" pitchFamily="34" charset="0"/>
              </a:rPr>
              <a:t> USPJEŠ</a:t>
            </a:r>
            <a:r>
              <a:rPr lang="hr-HR" b="1" dirty="0" smtClean="0">
                <a:latin typeface="Calibri Light" panose="020F0302020204030204" pitchFamily="34" charset="0"/>
                <a:cs typeface="Calibri Light" panose="020F0302020204030204" pitchFamily="34" charset="0"/>
              </a:rPr>
              <a:t>NI</a:t>
            </a:r>
            <a:r>
              <a:rPr lang="en-US" b="1" dirty="0" smtClean="0">
                <a:latin typeface="Calibri Light" panose="020F0302020204030204" pitchFamily="34" charset="0"/>
                <a:cs typeface="Calibri Light" panose="020F0302020204030204" pitchFamily="34" charset="0"/>
              </a:rPr>
              <a:t> PLAS</a:t>
            </a:r>
            <a:r>
              <a:rPr lang="hr-HR" b="1" dirty="0" smtClean="0">
                <a:latin typeface="Calibri Light" panose="020F0302020204030204" pitchFamily="34" charset="0"/>
                <a:cs typeface="Calibri Light" panose="020F0302020204030204" pitchFamily="34" charset="0"/>
              </a:rPr>
              <a:t>MAN</a:t>
            </a:r>
            <a:r>
              <a:rPr lang="en-US" b="1" dirty="0" smtClean="0">
                <a:latin typeface="Calibri Light" panose="020F0302020204030204" pitchFamily="34" charset="0"/>
                <a:cs typeface="Calibri Light" panose="020F0302020204030204" pitchFamily="34" charset="0"/>
              </a:rPr>
              <a:t> PROIZVOD</a:t>
            </a:r>
            <a:r>
              <a:rPr lang="hr-HR" b="1" dirty="0" smtClean="0">
                <a:latin typeface="Calibri Light" panose="020F0302020204030204" pitchFamily="34" charset="0"/>
                <a:cs typeface="Calibri Light" panose="020F0302020204030204" pitchFamily="34" charset="0"/>
              </a:rPr>
              <a:t>A</a:t>
            </a:r>
            <a:endParaRPr lang="en-US" b="1" dirty="0">
              <a:latin typeface="Calibri Light" panose="020F0302020204030204" pitchFamily="34" charset="0"/>
              <a:cs typeface="Calibri Light" panose="020F0302020204030204" pitchFamily="34" charset="0"/>
            </a:endParaRPr>
          </a:p>
        </p:txBody>
      </p:sp>
      <p:sp>
        <p:nvSpPr>
          <p:cNvPr id="4" name="Footer Placeholder 3"/>
          <p:cNvSpPr>
            <a:spLocks noGrp="1"/>
          </p:cNvSpPr>
          <p:nvPr>
            <p:ph type="ftr" sz="quarter" idx="11"/>
          </p:nvPr>
        </p:nvSpPr>
        <p:spPr>
          <a:xfrm>
            <a:off x="911424" y="6321535"/>
            <a:ext cx="1224136" cy="412706"/>
          </a:xfrm>
        </p:spPr>
        <p:txBody>
          <a:bodyPr/>
          <a:lstStyle/>
          <a:p>
            <a:pPr algn="l"/>
            <a:r>
              <a:rPr lang="hr-HR" sz="1800" b="1" baseline="30000" dirty="0" err="1" smtClean="0">
                <a:solidFill>
                  <a:schemeClr val="bg1"/>
                </a:solidFill>
                <a:latin typeface="Arial" charset="0"/>
                <a:ea typeface="Arial" charset="0"/>
                <a:cs typeface="Arial" charset="0"/>
              </a:rPr>
              <a:t>www.jgl.hr</a:t>
            </a:r>
            <a:endParaRPr lang="hr-HR" sz="1800" b="1"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2031764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3200" dirty="0">
                <a:latin typeface="Calibri Light" panose="020F0302020204030204" pitchFamily="34" charset="0"/>
                <a:cs typeface="Calibri Light" panose="020F0302020204030204" pitchFamily="34" charset="0"/>
              </a:rPr>
              <a:t>BAZE PODATAKA</a:t>
            </a:r>
          </a:p>
        </p:txBody>
      </p:sp>
      <p:sp>
        <p:nvSpPr>
          <p:cNvPr id="3" name="Text Placeholder 2"/>
          <p:cNvSpPr>
            <a:spLocks noGrp="1"/>
          </p:cNvSpPr>
          <p:nvPr>
            <p:ph type="body" sz="quarter" idx="10"/>
          </p:nvPr>
        </p:nvSpPr>
        <p:spPr/>
        <p:txBody>
          <a:bodyPr/>
          <a:lstStyle/>
          <a:p>
            <a:pPr marL="0" indent="0">
              <a:lnSpc>
                <a:spcPct val="100000"/>
              </a:lnSpc>
              <a:buNone/>
            </a:pPr>
            <a:r>
              <a:rPr lang="hr-HR" sz="1800" dirty="0">
                <a:latin typeface="Calibri Light" panose="020F0302020204030204" pitchFamily="34" charset="0"/>
                <a:cs typeface="Calibri Light" panose="020F0302020204030204" pitchFamily="34" charset="0"/>
              </a:rPr>
              <a:t>Prije podnošenja prijave korisno je izvršiti pretraživanje baze </a:t>
            </a:r>
            <a:r>
              <a:rPr lang="hr-HR" sz="1800" dirty="0" smtClean="0">
                <a:latin typeface="Calibri Light" panose="020F0302020204030204" pitchFamily="34" charset="0"/>
                <a:cs typeface="Calibri Light" panose="020F0302020204030204" pitchFamily="34" charset="0"/>
              </a:rPr>
              <a:t>podataka</a:t>
            </a:r>
            <a:br>
              <a:rPr lang="hr-HR" sz="1800" dirty="0" smtClean="0">
                <a:latin typeface="Calibri Light" panose="020F0302020204030204" pitchFamily="34" charset="0"/>
                <a:cs typeface="Calibri Light" panose="020F0302020204030204" pitchFamily="34" charset="0"/>
              </a:rPr>
            </a:br>
            <a:r>
              <a:rPr lang="hr-HR" sz="1800" dirty="0" smtClean="0">
                <a:latin typeface="Calibri Light" panose="020F0302020204030204" pitchFamily="34" charset="0"/>
                <a:cs typeface="Calibri Light" panose="020F0302020204030204" pitchFamily="34" charset="0"/>
              </a:rPr>
              <a:t>registriranih i </a:t>
            </a:r>
            <a:r>
              <a:rPr lang="hr-HR" sz="1800" dirty="0">
                <a:latin typeface="Calibri Light" panose="020F0302020204030204" pitchFamily="34" charset="0"/>
                <a:cs typeface="Calibri Light" panose="020F0302020204030204" pitchFamily="34" charset="0"/>
              </a:rPr>
              <a:t>prijavljenih žigova radi utvrđivanja postoje li već </a:t>
            </a:r>
            <a:r>
              <a:rPr lang="hr-HR" sz="1800" dirty="0" smtClean="0">
                <a:latin typeface="Calibri Light" panose="020F0302020204030204" pitchFamily="34" charset="0"/>
                <a:cs typeface="Calibri Light" panose="020F0302020204030204" pitchFamily="34" charset="0"/>
              </a:rPr>
              <a:t>identični</a:t>
            </a:r>
            <a:br>
              <a:rPr lang="hr-HR" sz="1800" dirty="0" smtClean="0">
                <a:latin typeface="Calibri Light" panose="020F0302020204030204" pitchFamily="34" charset="0"/>
                <a:cs typeface="Calibri Light" panose="020F0302020204030204" pitchFamily="34" charset="0"/>
              </a:rPr>
            </a:br>
            <a:r>
              <a:rPr lang="hr-HR" sz="1800" dirty="0" smtClean="0">
                <a:latin typeface="Calibri Light" panose="020F0302020204030204" pitchFamily="34" charset="0"/>
                <a:cs typeface="Calibri Light" panose="020F0302020204030204" pitchFamily="34" charset="0"/>
              </a:rPr>
              <a:t>ili </a:t>
            </a:r>
            <a:r>
              <a:rPr lang="hr-HR" sz="1800" dirty="0">
                <a:latin typeface="Calibri Light" panose="020F0302020204030204" pitchFamily="34" charset="0"/>
                <a:cs typeface="Calibri Light" panose="020F0302020204030204" pitchFamily="34" charset="0"/>
              </a:rPr>
              <a:t>slični žigovi.</a:t>
            </a:r>
          </a:p>
          <a:p>
            <a:endParaRPr lang="hr-HR" sz="1800" dirty="0">
              <a:latin typeface="Calibri Light" panose="020F0302020204030204" pitchFamily="34" charset="0"/>
              <a:cs typeface="Calibri Light" panose="020F0302020204030204" pitchFamily="34" charset="0"/>
            </a:endParaRPr>
          </a:p>
          <a:p>
            <a:pPr marL="0" indent="0">
              <a:buNone/>
            </a:pPr>
            <a:r>
              <a:rPr lang="hr-HR" sz="1800" dirty="0">
                <a:latin typeface="Calibri Light" panose="020F0302020204030204" pitchFamily="34" charset="0"/>
                <a:cs typeface="Calibri Light" panose="020F0302020204030204" pitchFamily="34" charset="0"/>
              </a:rPr>
              <a:t>Najčešće korištene baze podataka</a:t>
            </a:r>
            <a:r>
              <a:rPr lang="hr-HR" sz="1800" dirty="0" smtClean="0">
                <a:latin typeface="Calibri Light" panose="020F0302020204030204" pitchFamily="34" charset="0"/>
                <a:cs typeface="Calibri Light" panose="020F0302020204030204" pitchFamily="34" charset="0"/>
              </a:rPr>
              <a:t>:</a:t>
            </a:r>
          </a:p>
          <a:p>
            <a:pPr marL="0" lvl="0" indent="0" defTabSz="457200" fontAlgn="base">
              <a:lnSpc>
                <a:spcPct val="150000"/>
              </a:lnSpc>
              <a:spcBef>
                <a:spcPct val="0"/>
              </a:spcBef>
              <a:spcAft>
                <a:spcPct val="0"/>
              </a:spcAft>
              <a:buBlip>
                <a:blip r:embed="rId2"/>
              </a:buBlip>
            </a:pPr>
            <a:r>
              <a:rPr lang="hr-HR" dirty="0">
                <a:solidFill>
                  <a:srgbClr val="7F7F7F"/>
                </a:solidFill>
                <a:latin typeface="Calibri Light" panose="020F0302020204030204" pitchFamily="34" charset="0"/>
                <a:ea typeface="MS PGothic" panose="020B0600070205080204" pitchFamily="34" charset="-128"/>
                <a:cs typeface="+mn-cs"/>
                <a:hlinkClick r:id="rId3"/>
              </a:rPr>
              <a:t> </a:t>
            </a:r>
            <a:r>
              <a:rPr lang="hr-HR" sz="1800" dirty="0" smtClean="0">
                <a:latin typeface="Calibri Light" panose="020F0302020204030204" pitchFamily="34" charset="0"/>
                <a:cs typeface="Calibri Light" panose="020F0302020204030204" pitchFamily="34" charset="0"/>
                <a:hlinkClick r:id="rId3"/>
              </a:rPr>
              <a:t>https</a:t>
            </a:r>
            <a:r>
              <a:rPr lang="hr-HR" sz="1800" dirty="0">
                <a:latin typeface="Calibri Light" panose="020F0302020204030204" pitchFamily="34" charset="0"/>
                <a:cs typeface="Calibri Light" panose="020F0302020204030204" pitchFamily="34" charset="0"/>
                <a:hlinkClick r:id="rId3"/>
              </a:rPr>
              <a:t>://</a:t>
            </a:r>
            <a:r>
              <a:rPr lang="hr-HR" sz="1800" dirty="0" smtClean="0">
                <a:latin typeface="Calibri Light" panose="020F0302020204030204" pitchFamily="34" charset="0"/>
                <a:cs typeface="Calibri Light" panose="020F0302020204030204" pitchFamily="34" charset="0"/>
                <a:hlinkClick r:id="rId3"/>
              </a:rPr>
              <a:t>www.tmdn.org/tmview/welcome.html</a:t>
            </a:r>
            <a:endParaRPr lang="hr-HR" sz="1800" dirty="0">
              <a:latin typeface="Calibri Light" panose="020F0302020204030204" pitchFamily="34" charset="0"/>
              <a:cs typeface="Calibri Light" panose="020F0302020204030204" pitchFamily="34" charset="0"/>
            </a:endParaRPr>
          </a:p>
          <a:p>
            <a:pPr marL="0" lvl="0" indent="0" defTabSz="457200" fontAlgn="base">
              <a:lnSpc>
                <a:spcPct val="150000"/>
              </a:lnSpc>
              <a:spcBef>
                <a:spcPct val="0"/>
              </a:spcBef>
              <a:spcAft>
                <a:spcPct val="0"/>
              </a:spcAft>
              <a:buBlip>
                <a:blip r:embed="rId2"/>
              </a:buBlip>
            </a:pPr>
            <a:r>
              <a:rPr lang="hr-HR" sz="1800" dirty="0">
                <a:latin typeface="Calibri Light" panose="020F0302020204030204" pitchFamily="34" charset="0"/>
                <a:cs typeface="Calibri Light" panose="020F0302020204030204" pitchFamily="34" charset="0"/>
                <a:hlinkClick r:id="rId4"/>
              </a:rPr>
              <a:t> </a:t>
            </a:r>
            <a:r>
              <a:rPr lang="hr-HR" sz="1800" dirty="0" smtClean="0">
                <a:latin typeface="Calibri Light" panose="020F0302020204030204" pitchFamily="34" charset="0"/>
                <a:cs typeface="Calibri Light" panose="020F0302020204030204" pitchFamily="34" charset="0"/>
                <a:hlinkClick r:id="rId4"/>
              </a:rPr>
              <a:t>https</a:t>
            </a:r>
            <a:r>
              <a:rPr lang="hr-HR" sz="1800" dirty="0">
                <a:latin typeface="Calibri Light" panose="020F0302020204030204" pitchFamily="34" charset="0"/>
                <a:cs typeface="Calibri Light" panose="020F0302020204030204" pitchFamily="34" charset="0"/>
                <a:hlinkClick r:id="rId4"/>
              </a:rPr>
              <a:t>://</a:t>
            </a:r>
            <a:r>
              <a:rPr lang="hr-HR" sz="1800" dirty="0" smtClean="0">
                <a:latin typeface="Calibri Light" panose="020F0302020204030204" pitchFamily="34" charset="0"/>
                <a:cs typeface="Calibri Light" panose="020F0302020204030204" pitchFamily="34" charset="0"/>
                <a:hlinkClick r:id="rId4"/>
              </a:rPr>
              <a:t>www3.wipo.int/madrid/monitor/en/</a:t>
            </a:r>
            <a:endParaRPr lang="hr-HR" sz="1800" dirty="0">
              <a:latin typeface="Calibri Light" panose="020F0302020204030204" pitchFamily="34" charset="0"/>
              <a:cs typeface="Calibri Light" panose="020F0302020204030204" pitchFamily="34" charset="0"/>
            </a:endParaRPr>
          </a:p>
          <a:p>
            <a:pPr marL="0" lvl="0" indent="0" defTabSz="457200" fontAlgn="base">
              <a:lnSpc>
                <a:spcPct val="150000"/>
              </a:lnSpc>
              <a:spcBef>
                <a:spcPct val="0"/>
              </a:spcBef>
              <a:spcAft>
                <a:spcPct val="0"/>
              </a:spcAft>
              <a:buBlip>
                <a:blip r:embed="rId2"/>
              </a:buBlip>
            </a:pPr>
            <a:r>
              <a:rPr lang="hr-HR" sz="1800" dirty="0">
                <a:latin typeface="Calibri Light" panose="020F0302020204030204" pitchFamily="34" charset="0"/>
                <a:cs typeface="Calibri Light" panose="020F0302020204030204" pitchFamily="34" charset="0"/>
                <a:hlinkClick r:id="rId5"/>
              </a:rPr>
              <a:t> </a:t>
            </a:r>
            <a:r>
              <a:rPr lang="hr-HR" sz="1800" dirty="0" smtClean="0">
                <a:latin typeface="Calibri Light" panose="020F0302020204030204" pitchFamily="34" charset="0"/>
                <a:cs typeface="Calibri Light" panose="020F0302020204030204" pitchFamily="34" charset="0"/>
                <a:hlinkClick r:id="rId5"/>
              </a:rPr>
              <a:t>https</a:t>
            </a:r>
            <a:r>
              <a:rPr lang="hr-HR" sz="1800" dirty="0">
                <a:latin typeface="Calibri Light" panose="020F0302020204030204" pitchFamily="34" charset="0"/>
                <a:cs typeface="Calibri Light" panose="020F0302020204030204" pitchFamily="34" charset="0"/>
                <a:hlinkClick r:id="rId5"/>
              </a:rPr>
              <a:t>://www.dziv.hr/hr/e-usluge/pretrazivanje-baza-podataka/zig/</a:t>
            </a:r>
            <a:endParaRPr lang="hr-HR" sz="1800" dirty="0">
              <a:latin typeface="Calibri Light" panose="020F0302020204030204" pitchFamily="34" charset="0"/>
              <a:cs typeface="Calibri Light" panose="020F0302020204030204" pitchFamily="34" charset="0"/>
            </a:endParaRPr>
          </a:p>
          <a:p>
            <a:endParaRPr lang="hr-HR" dirty="0"/>
          </a:p>
          <a:p>
            <a:endParaRPr lang="hr-HR" dirty="0"/>
          </a:p>
          <a:p>
            <a:endParaRPr lang="hr-HR"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4" name="Footer Placeholder 3"/>
          <p:cNvSpPr txBox="1">
            <a:spLocks/>
          </p:cNvSpPr>
          <p:nvPr/>
        </p:nvSpPr>
        <p:spPr>
          <a:xfrm>
            <a:off x="911424" y="6321535"/>
            <a:ext cx="1224136" cy="41270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b="1" baseline="30000" smtClean="0">
                <a:solidFill>
                  <a:schemeClr val="bg1"/>
                </a:solidFill>
                <a:latin typeface="Arial" charset="0"/>
                <a:ea typeface="Arial" charset="0"/>
                <a:cs typeface="Arial" charset="0"/>
              </a:rPr>
              <a:t>www.jgl.hr</a:t>
            </a:r>
            <a:endParaRPr lang="hr-HR" b="1" dirty="0">
              <a:solidFill>
                <a:schemeClr val="bg1"/>
              </a:solidFill>
              <a:latin typeface="Arial" charset="0"/>
              <a:ea typeface="Arial" charset="0"/>
              <a:cs typeface="Arial" charset="0"/>
            </a:endParaRPr>
          </a:p>
        </p:txBody>
      </p:sp>
      <p:pic>
        <p:nvPicPr>
          <p:cNvPr id="5" name="Picture 4"/>
          <p:cNvPicPr>
            <a:picLocks noChangeAspect="1"/>
          </p:cNvPicPr>
          <p:nvPr/>
        </p:nvPicPr>
        <p:blipFill>
          <a:blip r:embed="rId6"/>
          <a:stretch>
            <a:fillRect/>
          </a:stretch>
        </p:blipFill>
        <p:spPr>
          <a:xfrm>
            <a:off x="2931411" y="61239"/>
            <a:ext cx="1368152" cy="1415007"/>
          </a:xfrm>
          <a:prstGeom prst="rect">
            <a:avLst/>
          </a:prstGeom>
        </p:spPr>
      </p:pic>
    </p:spTree>
    <p:extLst>
      <p:ext uri="{BB962C8B-B14F-4D97-AF65-F5344CB8AC3E}">
        <p14:creationId xmlns:p14="http://schemas.microsoft.com/office/powerpoint/2010/main" val="1880790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3200" dirty="0">
                <a:latin typeface="Calibri Light" panose="020F0302020204030204" pitchFamily="34" charset="0"/>
                <a:cs typeface="Calibri Light" panose="020F0302020204030204" pitchFamily="34" charset="0"/>
              </a:rPr>
              <a:t>MJERE ZAŠTITE INTELEKTUALNOG VLASNIŠTVA</a:t>
            </a:r>
          </a:p>
        </p:txBody>
      </p:sp>
      <p:sp>
        <p:nvSpPr>
          <p:cNvPr id="3" name="Text Placeholder 2"/>
          <p:cNvSpPr>
            <a:spLocks noGrp="1"/>
          </p:cNvSpPr>
          <p:nvPr>
            <p:ph type="body" sz="quarter" idx="10"/>
          </p:nvPr>
        </p:nvSpPr>
        <p:spPr/>
        <p:txBody>
          <a:bodyPr/>
          <a:lstStyle/>
          <a:p>
            <a:pPr marL="0" indent="0">
              <a:buNone/>
            </a:pPr>
            <a:endParaRPr lang="hr-HR" sz="2400" dirty="0" smtClean="0">
              <a:latin typeface="Calibri Light" panose="020F0302020204030204" pitchFamily="34" charset="0"/>
              <a:cs typeface="Calibri Light" panose="020F0302020204030204" pitchFamily="34" charset="0"/>
            </a:endParaRPr>
          </a:p>
          <a:p>
            <a:pPr marL="0" indent="0">
              <a:buNone/>
            </a:pPr>
            <a:endParaRPr lang="hr-HR" sz="2400" dirty="0">
              <a:latin typeface="Calibri Light" panose="020F0302020204030204" pitchFamily="34" charset="0"/>
              <a:cs typeface="Calibri Light" panose="020F0302020204030204" pitchFamily="34" charset="0"/>
            </a:endParaRPr>
          </a:p>
          <a:p>
            <a:pPr marL="0" indent="0">
              <a:buNone/>
            </a:pPr>
            <a:r>
              <a:rPr lang="hr-HR" sz="2400" dirty="0" smtClean="0">
                <a:latin typeface="Calibri Light" panose="020F0302020204030204" pitchFamily="34" charset="0"/>
                <a:cs typeface="Calibri Light" panose="020F0302020204030204" pitchFamily="34" charset="0"/>
              </a:rPr>
              <a:t>Radi </a:t>
            </a:r>
            <a:r>
              <a:rPr lang="hr-HR" sz="2400" dirty="0">
                <a:latin typeface="Calibri Light" panose="020F0302020204030204" pitchFamily="34" charset="0"/>
                <a:cs typeface="Calibri Light" panose="020F0302020204030204" pitchFamily="34" charset="0"/>
              </a:rPr>
              <a:t>zaštite svojih prava intelektualnog vlasništva JGL uredno prati prijave konkurentskih žigova te poduzima odgovarajuće mjere zaštite (podnošenje prigovora na prijavu sličnog ili istovjetnog žiga; sklapanje koegzistencijskog ugovora s konkurentom).</a:t>
            </a:r>
          </a:p>
        </p:txBody>
      </p:sp>
      <p:sp>
        <p:nvSpPr>
          <p:cNvPr id="7" name="Footer Placeholder 3"/>
          <p:cNvSpPr txBox="1">
            <a:spLocks/>
          </p:cNvSpPr>
          <p:nvPr/>
        </p:nvSpPr>
        <p:spPr>
          <a:xfrm>
            <a:off x="911424" y="6321535"/>
            <a:ext cx="1224136" cy="41270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b="1" baseline="30000" smtClean="0">
                <a:solidFill>
                  <a:schemeClr val="bg1"/>
                </a:solidFill>
                <a:latin typeface="Arial" charset="0"/>
                <a:ea typeface="Arial" charset="0"/>
                <a:cs typeface="Arial" charset="0"/>
              </a:rPr>
              <a:t>www.jgl.hr</a:t>
            </a:r>
            <a:endParaRPr lang="hr-HR" b="1" dirty="0">
              <a:solidFill>
                <a:schemeClr val="bg1"/>
              </a:solidFill>
              <a:latin typeface="Arial" charset="0"/>
              <a:ea typeface="Arial" charset="0"/>
              <a:cs typeface="Arial" charset="0"/>
            </a:endParaRPr>
          </a:p>
        </p:txBody>
      </p:sp>
      <p:pic>
        <p:nvPicPr>
          <p:cNvPr id="8" name="Picture 7"/>
          <p:cNvPicPr>
            <a:picLocks noChangeAspect="1"/>
          </p:cNvPicPr>
          <p:nvPr/>
        </p:nvPicPr>
        <p:blipFill>
          <a:blip r:embed="rId2"/>
          <a:stretch>
            <a:fillRect/>
          </a:stretch>
        </p:blipFill>
        <p:spPr>
          <a:xfrm>
            <a:off x="7536160" y="88033"/>
            <a:ext cx="1462096" cy="1512168"/>
          </a:xfrm>
          <a:prstGeom prst="rect">
            <a:avLst/>
          </a:prstGeom>
        </p:spPr>
      </p:pic>
    </p:spTree>
    <p:extLst>
      <p:ext uri="{BB962C8B-B14F-4D97-AF65-F5344CB8AC3E}">
        <p14:creationId xmlns:p14="http://schemas.microsoft.com/office/powerpoint/2010/main" val="897011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3200" dirty="0">
                <a:latin typeface="Calibri Light" panose="020F0302020204030204" pitchFamily="34" charset="0"/>
                <a:cs typeface="Calibri Light" panose="020F0302020204030204" pitchFamily="34" charset="0"/>
              </a:rPr>
              <a:t>BUSINESS CASE</a:t>
            </a:r>
          </a:p>
        </p:txBody>
      </p:sp>
      <p:sp>
        <p:nvSpPr>
          <p:cNvPr id="3" name="Text Placeholder 2"/>
          <p:cNvSpPr>
            <a:spLocks noGrp="1"/>
          </p:cNvSpPr>
          <p:nvPr>
            <p:ph type="body" sz="quarter" idx="10"/>
          </p:nvPr>
        </p:nvSpPr>
        <p:spPr>
          <a:xfrm>
            <a:off x="839789" y="1407670"/>
            <a:ext cx="8121332" cy="3948101"/>
          </a:xfrm>
        </p:spPr>
        <p:txBody>
          <a:bodyPr/>
          <a:lstStyle/>
          <a:p>
            <a:pPr marL="0" lvl="0" indent="0" defTabSz="457200" fontAlgn="base">
              <a:lnSpc>
                <a:spcPct val="150000"/>
              </a:lnSpc>
              <a:spcBef>
                <a:spcPct val="0"/>
              </a:spcBef>
              <a:spcAft>
                <a:spcPct val="0"/>
              </a:spcAft>
              <a:buBlip>
                <a:blip r:embed="rId2"/>
              </a:buBlip>
            </a:pPr>
            <a:r>
              <a:rPr lang="hr-HR" dirty="0">
                <a:solidFill>
                  <a:srgbClr val="7F7F7F"/>
                </a:solidFill>
                <a:latin typeface="Calibri Light" panose="020F0302020204030204" pitchFamily="34" charset="0"/>
                <a:ea typeface="MS PGothic" panose="020B0600070205080204" pitchFamily="34" charset="-128"/>
                <a:cs typeface="+mn-cs"/>
              </a:rPr>
              <a:t> </a:t>
            </a:r>
            <a:r>
              <a:rPr lang="hr-HR" sz="1800" dirty="0" smtClean="0">
                <a:latin typeface="Calibri Light" panose="020F0302020204030204" pitchFamily="34" charset="0"/>
                <a:cs typeface="Calibri Light" panose="020F0302020204030204" pitchFamily="34" charset="0"/>
              </a:rPr>
              <a:t>Kina </a:t>
            </a:r>
            <a:r>
              <a:rPr lang="hr-HR" sz="1800" dirty="0">
                <a:latin typeface="Calibri Light" panose="020F0302020204030204" pitchFamily="34" charset="0"/>
                <a:cs typeface="Calibri Light" panose="020F0302020204030204" pitchFamily="34" charset="0"/>
              </a:rPr>
              <a:t>za JGL predstavlja značajno tržište u fazi otvaranja na kojem je započeo postupak ishođenja odobrenja za stavljanje proizvoda </a:t>
            </a:r>
            <a:r>
              <a:rPr lang="hr-HR" sz="1800" b="1" dirty="0">
                <a:solidFill>
                  <a:srgbClr val="1BA9E1"/>
                </a:solidFill>
                <a:latin typeface="Calibri Light" panose="020F0302020204030204" pitchFamily="34" charset="0"/>
                <a:cs typeface="Calibri Light" panose="020F0302020204030204" pitchFamily="34" charset="0"/>
              </a:rPr>
              <a:t>AQUA MARIS </a:t>
            </a:r>
            <a:r>
              <a:rPr lang="hr-HR" sz="1800" dirty="0">
                <a:latin typeface="Calibri Light" panose="020F0302020204030204" pitchFamily="34" charset="0"/>
                <a:cs typeface="Calibri Light" panose="020F0302020204030204" pitchFamily="34" charset="0"/>
              </a:rPr>
              <a:t>na </a:t>
            </a:r>
            <a:r>
              <a:rPr lang="hr-HR" sz="1800" dirty="0" smtClean="0">
                <a:latin typeface="Calibri Light" panose="020F0302020204030204" pitchFamily="34" charset="0"/>
                <a:cs typeface="Calibri Light" panose="020F0302020204030204" pitchFamily="34" charset="0"/>
              </a:rPr>
              <a:t>tržište.</a:t>
            </a:r>
          </a:p>
          <a:p>
            <a:pPr marL="0" lvl="0" indent="0" defTabSz="457200" fontAlgn="base">
              <a:lnSpc>
                <a:spcPct val="150000"/>
              </a:lnSpc>
              <a:spcBef>
                <a:spcPct val="0"/>
              </a:spcBef>
              <a:spcAft>
                <a:spcPct val="0"/>
              </a:spcAft>
              <a:buNone/>
            </a:pPr>
            <a:endParaRPr lang="hr-HR" sz="1800" dirty="0" smtClean="0">
              <a:latin typeface="Calibri Light" panose="020F0302020204030204" pitchFamily="34" charset="0"/>
              <a:cs typeface="Calibri Light" panose="020F0302020204030204" pitchFamily="34" charset="0"/>
            </a:endParaRPr>
          </a:p>
          <a:p>
            <a:pPr marL="0" lvl="0" indent="0" defTabSz="457200" fontAlgn="base">
              <a:lnSpc>
                <a:spcPct val="150000"/>
              </a:lnSpc>
              <a:spcBef>
                <a:spcPct val="0"/>
              </a:spcBef>
              <a:spcAft>
                <a:spcPct val="0"/>
              </a:spcAft>
              <a:buBlip>
                <a:blip r:embed="rId2"/>
              </a:buBlip>
            </a:pPr>
            <a:r>
              <a:rPr lang="hr-HR" sz="1800" dirty="0">
                <a:latin typeface="Calibri Light" panose="020F0302020204030204" pitchFamily="34" charset="0"/>
                <a:cs typeface="Calibri Light" panose="020F0302020204030204" pitchFamily="34" charset="0"/>
              </a:rPr>
              <a:t> </a:t>
            </a:r>
            <a:r>
              <a:rPr lang="hr-HR" sz="1800" dirty="0" smtClean="0">
                <a:latin typeface="Calibri Light" panose="020F0302020204030204" pitchFamily="34" charset="0"/>
                <a:cs typeface="Calibri Light" panose="020F0302020204030204" pitchFamily="34" charset="0"/>
              </a:rPr>
              <a:t>JGL </a:t>
            </a:r>
            <a:r>
              <a:rPr lang="hr-HR" sz="1800" dirty="0">
                <a:latin typeface="Calibri Light" panose="020F0302020204030204" pitchFamily="34" charset="0"/>
                <a:cs typeface="Calibri Light" panose="020F0302020204030204" pitchFamily="34" charset="0"/>
              </a:rPr>
              <a:t>je već 2010. godine zaštitio verbalni žig </a:t>
            </a:r>
            <a:r>
              <a:rPr lang="hr-HR" sz="1800" b="1" dirty="0">
                <a:solidFill>
                  <a:srgbClr val="1BA9E1"/>
                </a:solidFill>
                <a:latin typeface="Calibri Light" panose="020F0302020204030204" pitchFamily="34" charset="0"/>
                <a:cs typeface="Calibri Light" panose="020F0302020204030204" pitchFamily="34" charset="0"/>
              </a:rPr>
              <a:t>AQUA MARIS </a:t>
            </a:r>
            <a:r>
              <a:rPr lang="hr-HR" sz="1800" dirty="0">
                <a:latin typeface="Calibri Light" panose="020F0302020204030204" pitchFamily="34" charset="0"/>
                <a:cs typeface="Calibri Light" panose="020F0302020204030204" pitchFamily="34" charset="0"/>
              </a:rPr>
              <a:t>u </a:t>
            </a:r>
            <a:r>
              <a:rPr lang="hr-HR" sz="1800" dirty="0" smtClean="0">
                <a:latin typeface="Calibri Light" panose="020F0302020204030204" pitchFamily="34" charset="0"/>
                <a:cs typeface="Calibri Light" panose="020F0302020204030204" pitchFamily="34" charset="0"/>
              </a:rPr>
              <a:t>Kini.</a:t>
            </a:r>
          </a:p>
          <a:p>
            <a:pPr marL="0" lvl="0" indent="0" defTabSz="457200" fontAlgn="base">
              <a:lnSpc>
                <a:spcPct val="150000"/>
              </a:lnSpc>
              <a:spcBef>
                <a:spcPct val="0"/>
              </a:spcBef>
              <a:spcAft>
                <a:spcPct val="0"/>
              </a:spcAft>
              <a:buNone/>
            </a:pPr>
            <a:endParaRPr lang="hr-HR" sz="1800" dirty="0" smtClean="0">
              <a:latin typeface="Calibri Light" panose="020F0302020204030204" pitchFamily="34" charset="0"/>
              <a:cs typeface="Calibri Light" panose="020F0302020204030204" pitchFamily="34" charset="0"/>
            </a:endParaRPr>
          </a:p>
          <a:p>
            <a:pPr marL="0" lvl="0" indent="0" defTabSz="457200" fontAlgn="base">
              <a:lnSpc>
                <a:spcPct val="150000"/>
              </a:lnSpc>
              <a:spcBef>
                <a:spcPct val="0"/>
              </a:spcBef>
              <a:spcAft>
                <a:spcPct val="0"/>
              </a:spcAft>
              <a:buBlip>
                <a:blip r:embed="rId2"/>
              </a:buBlip>
            </a:pPr>
            <a:r>
              <a:rPr lang="hr-HR" sz="1800" dirty="0">
                <a:latin typeface="Calibri Light" panose="020F0302020204030204" pitchFamily="34" charset="0"/>
                <a:cs typeface="Calibri Light" panose="020F0302020204030204" pitchFamily="34" charset="0"/>
              </a:rPr>
              <a:t> </a:t>
            </a:r>
            <a:r>
              <a:rPr lang="hr-HR" sz="1800" dirty="0" smtClean="0">
                <a:latin typeface="Calibri Light" panose="020F0302020204030204" pitchFamily="34" charset="0"/>
                <a:cs typeface="Calibri Light" panose="020F0302020204030204" pitchFamily="34" charset="0"/>
              </a:rPr>
              <a:t>Konkurentska </a:t>
            </a:r>
            <a:r>
              <a:rPr lang="hr-HR" sz="1800" dirty="0">
                <a:latin typeface="Calibri Light" panose="020F0302020204030204" pitchFamily="34" charset="0"/>
                <a:cs typeface="Calibri Light" panose="020F0302020204030204" pitchFamily="34" charset="0"/>
              </a:rPr>
              <a:t>farmaceutska kompanija X pustila je u promet na teritoriju Kine proizvod identičnog dizajna na pakiranju kao JGL-ov proizvod </a:t>
            </a:r>
            <a:r>
              <a:rPr lang="hr-HR" sz="1800" b="1" dirty="0">
                <a:solidFill>
                  <a:srgbClr val="1BA9E1"/>
                </a:solidFill>
                <a:latin typeface="Calibri Light" panose="020F0302020204030204" pitchFamily="34" charset="0"/>
                <a:cs typeface="Calibri Light" panose="020F0302020204030204" pitchFamily="34" charset="0"/>
              </a:rPr>
              <a:t>AQUA MARIS</a:t>
            </a:r>
            <a:r>
              <a:rPr lang="hr-HR" sz="1800" dirty="0">
                <a:latin typeface="Calibri Light" panose="020F0302020204030204" pitchFamily="34" charset="0"/>
                <a:cs typeface="Calibri Light" panose="020F0302020204030204" pitchFamily="34" charset="0"/>
              </a:rPr>
              <a:t>.</a:t>
            </a:r>
          </a:p>
          <a:p>
            <a:pPr marL="0" indent="0" algn="just">
              <a:buNone/>
            </a:pPr>
            <a:endParaRPr lang="hr-HR" sz="1800" dirty="0">
              <a:latin typeface="Calibri Light" panose="020F0302020204030204" pitchFamily="34" charset="0"/>
              <a:cs typeface="Calibri Light" panose="020F0302020204030204" pitchFamily="34" charset="0"/>
            </a:endParaRPr>
          </a:p>
          <a:p>
            <a:pPr marL="0" indent="0" algn="just">
              <a:buNone/>
            </a:pPr>
            <a:endParaRPr lang="hr-HR" sz="1800" dirty="0">
              <a:latin typeface="Calibri Light" panose="020F0302020204030204" pitchFamily="34" charset="0"/>
              <a:cs typeface="Calibri Light" panose="020F0302020204030204" pitchFamily="34" charset="0"/>
            </a:endParaRPr>
          </a:p>
        </p:txBody>
      </p:sp>
      <p:sp>
        <p:nvSpPr>
          <p:cNvPr id="7" name="Footer Placeholder 3"/>
          <p:cNvSpPr txBox="1">
            <a:spLocks/>
          </p:cNvSpPr>
          <p:nvPr/>
        </p:nvSpPr>
        <p:spPr>
          <a:xfrm>
            <a:off x="911424" y="6321535"/>
            <a:ext cx="1224136" cy="41270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b="1" baseline="30000" smtClean="0">
                <a:solidFill>
                  <a:schemeClr val="bg1"/>
                </a:solidFill>
                <a:latin typeface="Arial" charset="0"/>
                <a:ea typeface="Arial" charset="0"/>
                <a:cs typeface="Arial" charset="0"/>
              </a:rPr>
              <a:t>www.jgl.hr</a:t>
            </a:r>
            <a:endParaRPr lang="hr-HR" b="1" dirty="0">
              <a:solidFill>
                <a:schemeClr val="bg1"/>
              </a:solidFill>
              <a:latin typeface="Arial" charset="0"/>
              <a:ea typeface="Arial" charset="0"/>
              <a:cs typeface="Arial" charset="0"/>
            </a:endParaRPr>
          </a:p>
        </p:txBody>
      </p:sp>
      <p:pic>
        <p:nvPicPr>
          <p:cNvPr id="8" name="Picture 7"/>
          <p:cNvPicPr>
            <a:picLocks noChangeAspect="1"/>
          </p:cNvPicPr>
          <p:nvPr/>
        </p:nvPicPr>
        <p:blipFill>
          <a:blip r:embed="rId3"/>
          <a:stretch>
            <a:fillRect/>
          </a:stretch>
        </p:blipFill>
        <p:spPr>
          <a:xfrm>
            <a:off x="2789989" y="0"/>
            <a:ext cx="1462096" cy="151216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91689" y="595256"/>
            <a:ext cx="2619632" cy="2822388"/>
          </a:xfrm>
          <a:prstGeom prst="rect">
            <a:avLst/>
          </a:prstGeom>
        </p:spPr>
      </p:pic>
    </p:spTree>
    <p:extLst>
      <p:ext uri="{BB962C8B-B14F-4D97-AF65-F5344CB8AC3E}">
        <p14:creationId xmlns:p14="http://schemas.microsoft.com/office/powerpoint/2010/main" val="39548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sz="3200" dirty="0">
              <a:latin typeface="Calibri Light" panose="020F0302020204030204" pitchFamily="34" charset="0"/>
              <a:cs typeface="Calibri Light" panose="020F0302020204030204" pitchFamily="34" charset="0"/>
            </a:endParaRPr>
          </a:p>
        </p:txBody>
      </p:sp>
      <p:sp>
        <p:nvSpPr>
          <p:cNvPr id="7" name="Footer Placeholder 3"/>
          <p:cNvSpPr txBox="1">
            <a:spLocks/>
          </p:cNvSpPr>
          <p:nvPr/>
        </p:nvSpPr>
        <p:spPr>
          <a:xfrm>
            <a:off x="911424" y="6321535"/>
            <a:ext cx="1224136" cy="41270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b="1" baseline="30000" smtClean="0">
                <a:solidFill>
                  <a:schemeClr val="bg1"/>
                </a:solidFill>
                <a:latin typeface="Arial" charset="0"/>
                <a:ea typeface="Arial" charset="0"/>
                <a:cs typeface="Arial" charset="0"/>
              </a:rPr>
              <a:t>www.jgl.hr</a:t>
            </a:r>
            <a:endParaRPr lang="hr-HR" b="1" dirty="0">
              <a:solidFill>
                <a:schemeClr val="bg1"/>
              </a:solidFill>
              <a:latin typeface="Arial" charset="0"/>
              <a:ea typeface="Arial" charset="0"/>
              <a:cs typeface="Arial" charset="0"/>
            </a:endParaRPr>
          </a:p>
        </p:txBody>
      </p:sp>
      <p:pic>
        <p:nvPicPr>
          <p:cNvPr id="8" name="Picture 7"/>
          <p:cNvPicPr>
            <a:picLocks noChangeAspect="1"/>
          </p:cNvPicPr>
          <p:nvPr/>
        </p:nvPicPr>
        <p:blipFill>
          <a:blip r:embed="rId2"/>
          <a:stretch>
            <a:fillRect/>
          </a:stretch>
        </p:blipFill>
        <p:spPr>
          <a:xfrm>
            <a:off x="10497075" y="4809367"/>
            <a:ext cx="1462096" cy="1512168"/>
          </a:xfrm>
          <a:prstGeom prst="rect">
            <a:avLst/>
          </a:prstGeom>
        </p:spPr>
      </p:pic>
      <p:pic>
        <p:nvPicPr>
          <p:cNvPr id="10" name="Content Placeholder 3"/>
          <p:cNvPicPr>
            <a:picLocks noChangeAspect="1"/>
          </p:cNvPicPr>
          <p:nvPr/>
        </p:nvPicPr>
        <p:blipFill>
          <a:blip r:embed="rId3"/>
          <a:stretch>
            <a:fillRect/>
          </a:stretch>
        </p:blipFill>
        <p:spPr>
          <a:xfrm>
            <a:off x="5179969" y="1609368"/>
            <a:ext cx="1309139" cy="2899742"/>
          </a:xfrm>
          <a:prstGeom prst="rect">
            <a:avLst/>
          </a:prstGeom>
        </p:spPr>
      </p:pic>
      <p:pic>
        <p:nvPicPr>
          <p:cNvPr id="11" name="Picture 10"/>
          <p:cNvPicPr>
            <a:picLocks noChangeAspect="1"/>
          </p:cNvPicPr>
          <p:nvPr/>
        </p:nvPicPr>
        <p:blipFill>
          <a:blip r:embed="rId4"/>
          <a:stretch>
            <a:fillRect/>
          </a:stretch>
        </p:blipFill>
        <p:spPr>
          <a:xfrm>
            <a:off x="2359166" y="2298738"/>
            <a:ext cx="2384493" cy="2210372"/>
          </a:xfrm>
          <a:prstGeom prst="rect">
            <a:avLst/>
          </a:prstGeom>
        </p:spPr>
      </p:pic>
      <p:pic>
        <p:nvPicPr>
          <p:cNvPr id="12" name="Picture 11"/>
          <p:cNvPicPr>
            <a:picLocks noChangeAspect="1"/>
          </p:cNvPicPr>
          <p:nvPr/>
        </p:nvPicPr>
        <p:blipFill>
          <a:blip r:embed="rId5"/>
          <a:stretch>
            <a:fillRect/>
          </a:stretch>
        </p:blipFill>
        <p:spPr>
          <a:xfrm>
            <a:off x="7100504" y="1609368"/>
            <a:ext cx="3240360" cy="2937118"/>
          </a:xfrm>
          <a:prstGeom prst="rect">
            <a:avLst/>
          </a:prstGeom>
        </p:spPr>
      </p:pic>
    </p:spTree>
    <p:extLst>
      <p:ext uri="{BB962C8B-B14F-4D97-AF65-F5344CB8AC3E}">
        <p14:creationId xmlns:p14="http://schemas.microsoft.com/office/powerpoint/2010/main" val="1703770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sz="3200" dirty="0">
              <a:latin typeface="Calibri Light" panose="020F0302020204030204" pitchFamily="34" charset="0"/>
              <a:cs typeface="Calibri Light" panose="020F0302020204030204" pitchFamily="34" charset="0"/>
            </a:endParaRPr>
          </a:p>
        </p:txBody>
      </p:sp>
      <p:sp>
        <p:nvSpPr>
          <p:cNvPr id="7" name="Footer Placeholder 3"/>
          <p:cNvSpPr txBox="1">
            <a:spLocks/>
          </p:cNvSpPr>
          <p:nvPr/>
        </p:nvSpPr>
        <p:spPr>
          <a:xfrm>
            <a:off x="911424" y="6321535"/>
            <a:ext cx="1224136" cy="41270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b="1" baseline="30000" smtClean="0">
                <a:solidFill>
                  <a:schemeClr val="bg1"/>
                </a:solidFill>
                <a:latin typeface="Arial" charset="0"/>
                <a:ea typeface="Arial" charset="0"/>
                <a:cs typeface="Arial" charset="0"/>
              </a:rPr>
              <a:t>www.jgl.hr</a:t>
            </a:r>
            <a:endParaRPr lang="hr-HR" b="1" dirty="0">
              <a:solidFill>
                <a:schemeClr val="bg1"/>
              </a:solidFill>
              <a:latin typeface="Arial" charset="0"/>
              <a:ea typeface="Arial" charset="0"/>
              <a:cs typeface="Arial" charset="0"/>
            </a:endParaRPr>
          </a:p>
        </p:txBody>
      </p:sp>
      <p:pic>
        <p:nvPicPr>
          <p:cNvPr id="8" name="Picture 7"/>
          <p:cNvPicPr>
            <a:picLocks noChangeAspect="1"/>
          </p:cNvPicPr>
          <p:nvPr/>
        </p:nvPicPr>
        <p:blipFill>
          <a:blip r:embed="rId2"/>
          <a:stretch>
            <a:fillRect/>
          </a:stretch>
        </p:blipFill>
        <p:spPr>
          <a:xfrm>
            <a:off x="10497075" y="4809367"/>
            <a:ext cx="1462096" cy="1512168"/>
          </a:xfrm>
          <a:prstGeom prst="rect">
            <a:avLst/>
          </a:prstGeom>
        </p:spPr>
      </p:pic>
      <p:sp>
        <p:nvSpPr>
          <p:cNvPr id="9" name="Text Placeholder 2"/>
          <p:cNvSpPr>
            <a:spLocks noGrp="1"/>
          </p:cNvSpPr>
          <p:nvPr>
            <p:ph type="body" idx="4294967295"/>
          </p:nvPr>
        </p:nvSpPr>
        <p:spPr>
          <a:xfrm>
            <a:off x="911423" y="1310154"/>
            <a:ext cx="2117816" cy="534671"/>
          </a:xfrm>
          <a:prstGeom prst="rect">
            <a:avLst/>
          </a:prstGeom>
        </p:spPr>
        <p:txBody>
          <a:bodyPr/>
          <a:lstStyle/>
          <a:p>
            <a:pPr marL="0" indent="0">
              <a:buNone/>
            </a:pPr>
            <a:r>
              <a:rPr lang="hr-HR" sz="2400" b="1" dirty="0">
                <a:solidFill>
                  <a:srgbClr val="1BA9E1"/>
                </a:solidFill>
                <a:latin typeface="Calibri Light" panose="020F0302020204030204" pitchFamily="34" charset="0"/>
                <a:ea typeface="Arial" charset="0"/>
                <a:cs typeface="Calibri Light" panose="020F0302020204030204" pitchFamily="34" charset="0"/>
              </a:rPr>
              <a:t>JGL-ov proizvod</a:t>
            </a:r>
          </a:p>
        </p:txBody>
      </p:sp>
      <p:pic>
        <p:nvPicPr>
          <p:cNvPr id="13" name="Content Placeholder 7"/>
          <p:cNvPicPr>
            <a:picLocks noChangeAspect="1"/>
          </p:cNvPicPr>
          <p:nvPr/>
        </p:nvPicPr>
        <p:blipFill>
          <a:blip r:embed="rId3"/>
          <a:stretch>
            <a:fillRect/>
          </a:stretch>
        </p:blipFill>
        <p:spPr>
          <a:xfrm>
            <a:off x="1127448" y="2029379"/>
            <a:ext cx="1581150" cy="3076575"/>
          </a:xfrm>
          <a:prstGeom prst="rect">
            <a:avLst/>
          </a:prstGeom>
        </p:spPr>
      </p:pic>
      <p:sp>
        <p:nvSpPr>
          <p:cNvPr id="14" name="Text Placeholder 4"/>
          <p:cNvSpPr>
            <a:spLocks noGrp="1"/>
          </p:cNvSpPr>
          <p:nvPr>
            <p:ph type="body" sz="quarter" idx="4294967295"/>
          </p:nvPr>
        </p:nvSpPr>
        <p:spPr>
          <a:xfrm>
            <a:off x="5159896" y="1310154"/>
            <a:ext cx="4041775" cy="322422"/>
          </a:xfrm>
          <a:prstGeom prst="rect">
            <a:avLst/>
          </a:prstGeom>
        </p:spPr>
        <p:txBody>
          <a:bodyPr>
            <a:noAutofit/>
          </a:bodyPr>
          <a:lstStyle/>
          <a:p>
            <a:pPr marL="0" indent="0">
              <a:buNone/>
            </a:pPr>
            <a:r>
              <a:rPr lang="hr-HR" sz="2400" b="1" dirty="0">
                <a:solidFill>
                  <a:srgbClr val="1BA9E1"/>
                </a:solidFill>
                <a:latin typeface="Calibri Light" panose="020F0302020204030204" pitchFamily="34" charset="0"/>
                <a:ea typeface="Arial" charset="0"/>
                <a:cs typeface="Calibri Light" panose="020F0302020204030204" pitchFamily="34" charset="0"/>
              </a:rPr>
              <a:t>Proizvod nelojalnog konkurenta</a:t>
            </a:r>
          </a:p>
        </p:txBody>
      </p:sp>
      <p:pic>
        <p:nvPicPr>
          <p:cNvPr id="15" name="Content Placeholder 6"/>
          <p:cNvPicPr>
            <a:picLocks noChangeAspect="1"/>
          </p:cNvPicPr>
          <p:nvPr/>
        </p:nvPicPr>
        <p:blipFill>
          <a:blip r:embed="rId4"/>
          <a:stretch>
            <a:fillRect/>
          </a:stretch>
        </p:blipFill>
        <p:spPr>
          <a:xfrm>
            <a:off x="5231904" y="2035699"/>
            <a:ext cx="3560373" cy="3231160"/>
          </a:xfrm>
          <a:prstGeom prst="rect">
            <a:avLst/>
          </a:prstGeom>
        </p:spPr>
      </p:pic>
    </p:spTree>
    <p:extLst>
      <p:ext uri="{BB962C8B-B14F-4D97-AF65-F5344CB8AC3E}">
        <p14:creationId xmlns:p14="http://schemas.microsoft.com/office/powerpoint/2010/main" val="1991948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sz="3200" dirty="0">
              <a:latin typeface="Calibri Light" panose="020F0302020204030204" pitchFamily="34" charset="0"/>
              <a:cs typeface="Calibri Light" panose="020F0302020204030204" pitchFamily="34" charset="0"/>
            </a:endParaRPr>
          </a:p>
        </p:txBody>
      </p:sp>
      <p:sp>
        <p:nvSpPr>
          <p:cNvPr id="7" name="Footer Placeholder 3"/>
          <p:cNvSpPr txBox="1">
            <a:spLocks/>
          </p:cNvSpPr>
          <p:nvPr/>
        </p:nvSpPr>
        <p:spPr>
          <a:xfrm>
            <a:off x="911424" y="6321535"/>
            <a:ext cx="1224136" cy="41270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b="1" baseline="30000" smtClean="0">
                <a:solidFill>
                  <a:schemeClr val="bg1"/>
                </a:solidFill>
                <a:latin typeface="Arial" charset="0"/>
                <a:ea typeface="Arial" charset="0"/>
                <a:cs typeface="Arial" charset="0"/>
              </a:rPr>
              <a:t>www.jgl.hr</a:t>
            </a:r>
            <a:endParaRPr lang="hr-HR" b="1" dirty="0">
              <a:solidFill>
                <a:schemeClr val="bg1"/>
              </a:solidFill>
              <a:latin typeface="Arial" charset="0"/>
              <a:ea typeface="Arial" charset="0"/>
              <a:cs typeface="Arial" charset="0"/>
            </a:endParaRPr>
          </a:p>
        </p:txBody>
      </p:sp>
      <p:pic>
        <p:nvPicPr>
          <p:cNvPr id="8" name="Picture 7"/>
          <p:cNvPicPr>
            <a:picLocks noChangeAspect="1"/>
          </p:cNvPicPr>
          <p:nvPr/>
        </p:nvPicPr>
        <p:blipFill>
          <a:blip r:embed="rId2"/>
          <a:stretch>
            <a:fillRect/>
          </a:stretch>
        </p:blipFill>
        <p:spPr>
          <a:xfrm>
            <a:off x="10497075" y="4809367"/>
            <a:ext cx="1462096" cy="1512168"/>
          </a:xfrm>
          <a:prstGeom prst="rect">
            <a:avLst/>
          </a:prstGeom>
        </p:spPr>
      </p:pic>
      <p:sp>
        <p:nvSpPr>
          <p:cNvPr id="9" name="Text Placeholder 2"/>
          <p:cNvSpPr>
            <a:spLocks noGrp="1"/>
          </p:cNvSpPr>
          <p:nvPr>
            <p:ph type="body" idx="4294967295"/>
          </p:nvPr>
        </p:nvSpPr>
        <p:spPr>
          <a:xfrm>
            <a:off x="911423" y="1310154"/>
            <a:ext cx="2663050" cy="534671"/>
          </a:xfrm>
          <a:prstGeom prst="rect">
            <a:avLst/>
          </a:prstGeom>
        </p:spPr>
        <p:txBody>
          <a:bodyPr/>
          <a:lstStyle/>
          <a:p>
            <a:pPr marL="0" indent="0">
              <a:buNone/>
            </a:pPr>
            <a:r>
              <a:rPr lang="hr-HR" sz="2400" b="1" dirty="0" smtClean="0">
                <a:solidFill>
                  <a:srgbClr val="1BA9E1"/>
                </a:solidFill>
                <a:latin typeface="Calibri Light" panose="020F0302020204030204" pitchFamily="34" charset="0"/>
                <a:ea typeface="Arial" charset="0"/>
                <a:cs typeface="Calibri Light" panose="020F0302020204030204" pitchFamily="34" charset="0"/>
              </a:rPr>
              <a:t>JGL-ovi proizvodi</a:t>
            </a:r>
            <a:endParaRPr lang="hr-HR" sz="2400" b="1" dirty="0">
              <a:solidFill>
                <a:srgbClr val="1BA9E1"/>
              </a:solidFill>
              <a:latin typeface="Calibri Light" panose="020F0302020204030204" pitchFamily="34" charset="0"/>
              <a:ea typeface="Arial" charset="0"/>
              <a:cs typeface="Calibri Light" panose="020F0302020204030204" pitchFamily="34" charset="0"/>
            </a:endParaRPr>
          </a:p>
        </p:txBody>
      </p:sp>
      <p:sp>
        <p:nvSpPr>
          <p:cNvPr id="14" name="Text Placeholder 4"/>
          <p:cNvSpPr>
            <a:spLocks noGrp="1"/>
          </p:cNvSpPr>
          <p:nvPr>
            <p:ph type="body" sz="quarter" idx="4294967295"/>
          </p:nvPr>
        </p:nvSpPr>
        <p:spPr>
          <a:xfrm>
            <a:off x="6997404" y="1310154"/>
            <a:ext cx="4041775" cy="322422"/>
          </a:xfrm>
          <a:prstGeom prst="rect">
            <a:avLst/>
          </a:prstGeom>
        </p:spPr>
        <p:txBody>
          <a:bodyPr>
            <a:noAutofit/>
          </a:bodyPr>
          <a:lstStyle/>
          <a:p>
            <a:pPr marL="0" indent="0">
              <a:buNone/>
            </a:pPr>
            <a:r>
              <a:rPr lang="hr-HR" sz="2000" b="1" dirty="0" smtClean="0">
                <a:solidFill>
                  <a:srgbClr val="1BA9E1"/>
                </a:solidFill>
                <a:latin typeface="Calibri Light" panose="020F0302020204030204" pitchFamily="34" charset="0"/>
                <a:ea typeface="Arial" charset="0"/>
                <a:cs typeface="Calibri Light" panose="020F0302020204030204" pitchFamily="34" charset="0"/>
              </a:rPr>
              <a:t>Proizvodi </a:t>
            </a:r>
            <a:r>
              <a:rPr lang="hr-HR" sz="2000" b="1" dirty="0">
                <a:solidFill>
                  <a:srgbClr val="1BA9E1"/>
                </a:solidFill>
                <a:latin typeface="Calibri Light" panose="020F0302020204030204" pitchFamily="34" charset="0"/>
                <a:ea typeface="Arial" charset="0"/>
                <a:cs typeface="Calibri Light" panose="020F0302020204030204" pitchFamily="34" charset="0"/>
              </a:rPr>
              <a:t>nelojalnog konkurenta</a:t>
            </a:r>
          </a:p>
        </p:txBody>
      </p:sp>
      <p:pic>
        <p:nvPicPr>
          <p:cNvPr id="10" name="Content Placeholder 9"/>
          <p:cNvPicPr>
            <a:picLocks noChangeAspect="1"/>
          </p:cNvPicPr>
          <p:nvPr/>
        </p:nvPicPr>
        <p:blipFill>
          <a:blip r:embed="rId3"/>
          <a:stretch>
            <a:fillRect/>
          </a:stretch>
        </p:blipFill>
        <p:spPr>
          <a:xfrm>
            <a:off x="7104112" y="1916832"/>
            <a:ext cx="3528392" cy="3270740"/>
          </a:xfrm>
          <a:prstGeom prst="rect">
            <a:avLst/>
          </a:prstGeom>
        </p:spPr>
      </p:pic>
      <p:grpSp>
        <p:nvGrpSpPr>
          <p:cNvPr id="11" name="Group 1"/>
          <p:cNvGrpSpPr>
            <a:grpSpLocks/>
          </p:cNvGrpSpPr>
          <p:nvPr/>
        </p:nvGrpSpPr>
        <p:grpSpPr bwMode="auto">
          <a:xfrm>
            <a:off x="0" y="2060848"/>
            <a:ext cx="6314648" cy="3418711"/>
            <a:chOff x="3713163" y="762000"/>
            <a:chExt cx="5423693" cy="2606675"/>
          </a:xfrm>
        </p:grpSpPr>
        <p:pic>
          <p:nvPicPr>
            <p:cNvPr id="12" name="Picture 4" descr="jgl-aquamari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13163" y="762000"/>
              <a:ext cx="5213350"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jgl-meralis2.png"/>
            <p:cNvPicPr>
              <a:picLocks noChangeAspect="1"/>
            </p:cNvPicPr>
            <p:nvPr/>
          </p:nvPicPr>
          <p:blipFill>
            <a:blip r:embed="rId5" cstate="print">
              <a:extLst>
                <a:ext uri="{28A0092B-C50C-407E-A947-70E740481C1C}">
                  <a14:useLocalDpi xmlns:a14="http://schemas.microsoft.com/office/drawing/2010/main" val="0"/>
                </a:ext>
              </a:extLst>
            </a:blip>
            <a:srcRect l="26495" r="29915"/>
            <a:stretch>
              <a:fillRect/>
            </a:stretch>
          </p:blipFill>
          <p:spPr bwMode="auto">
            <a:xfrm>
              <a:off x="8165306" y="1608138"/>
              <a:ext cx="97155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824639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3200" dirty="0">
                <a:latin typeface="Calibri Light" panose="020F0302020204030204" pitchFamily="34" charset="0"/>
                <a:cs typeface="Calibri Light" panose="020F0302020204030204" pitchFamily="34" charset="0"/>
              </a:rPr>
              <a:t>BUSINESS CASE</a:t>
            </a:r>
          </a:p>
        </p:txBody>
      </p:sp>
      <p:sp>
        <p:nvSpPr>
          <p:cNvPr id="3" name="Text Placeholder 2"/>
          <p:cNvSpPr>
            <a:spLocks noGrp="1"/>
          </p:cNvSpPr>
          <p:nvPr>
            <p:ph type="body" sz="quarter" idx="10"/>
          </p:nvPr>
        </p:nvSpPr>
        <p:spPr>
          <a:xfrm>
            <a:off x="831308" y="1324543"/>
            <a:ext cx="7847011" cy="3948101"/>
          </a:xfrm>
        </p:spPr>
        <p:txBody>
          <a:bodyPr/>
          <a:lstStyle/>
          <a:p>
            <a:pPr marL="0" indent="0">
              <a:buNone/>
            </a:pPr>
            <a:endParaRPr lang="hr-HR" dirty="0"/>
          </a:p>
          <a:p>
            <a:pPr marL="0" indent="0">
              <a:buNone/>
            </a:pPr>
            <a:endParaRPr lang="hr-HR" dirty="0" smtClean="0"/>
          </a:p>
          <a:p>
            <a:pPr marL="0" indent="0">
              <a:buNone/>
            </a:pPr>
            <a:endParaRPr lang="hr-HR" dirty="0"/>
          </a:p>
          <a:p>
            <a:pPr marL="0" indent="0">
              <a:buNone/>
            </a:pPr>
            <a:r>
              <a:rPr lang="hr-HR" sz="2400" dirty="0">
                <a:latin typeface="Calibri Light" panose="020F0302020204030204" pitchFamily="34" charset="0"/>
                <a:cs typeface="Calibri Light" panose="020F0302020204030204" pitchFamily="34" charset="0"/>
              </a:rPr>
              <a:t>Predložiti aktivnosti </a:t>
            </a:r>
            <a:r>
              <a:rPr lang="hr-HR" sz="2400" b="1" dirty="0" smtClean="0">
                <a:latin typeface="Calibri Light" panose="020F0302020204030204" pitchFamily="34" charset="0"/>
                <a:cs typeface="Calibri Light" panose="020F0302020204030204" pitchFamily="34" charset="0"/>
              </a:rPr>
              <a:t>s naglaskom na intelektualno vlasništvo</a:t>
            </a:r>
            <a:r>
              <a:rPr lang="hr-HR" sz="2400" dirty="0" smtClean="0">
                <a:latin typeface="Calibri Light" panose="020F0302020204030204" pitchFamily="34" charset="0"/>
                <a:cs typeface="Calibri Light" panose="020F0302020204030204" pitchFamily="34" charset="0"/>
              </a:rPr>
              <a:t> </a:t>
            </a:r>
            <a:r>
              <a:rPr lang="hr-HR" sz="2400" dirty="0">
                <a:latin typeface="Calibri Light" panose="020F0302020204030204" pitchFamily="34" charset="0"/>
                <a:cs typeface="Calibri Light" panose="020F0302020204030204" pitchFamily="34" charset="0"/>
              </a:rPr>
              <a:t>koje JGL može poduzeti, a kako bi zaštitio svoje interese na </a:t>
            </a:r>
            <a:r>
              <a:rPr lang="hr-HR" sz="2400" dirty="0" smtClean="0">
                <a:latin typeface="Calibri Light" panose="020F0302020204030204" pitchFamily="34" charset="0"/>
                <a:cs typeface="Calibri Light" panose="020F0302020204030204" pitchFamily="34" charset="0"/>
              </a:rPr>
              <a:t>teritoriju Kine </a:t>
            </a:r>
            <a:r>
              <a:rPr lang="hr-HR" sz="2400" dirty="0">
                <a:latin typeface="Calibri Light" panose="020F0302020204030204" pitchFamily="34" charset="0"/>
                <a:cs typeface="Calibri Light" panose="020F0302020204030204" pitchFamily="34" charset="0"/>
              </a:rPr>
              <a:t>i uspješno plasirao svoje </a:t>
            </a:r>
            <a:r>
              <a:rPr lang="hr-HR" sz="2400" dirty="0" smtClean="0">
                <a:latin typeface="Calibri Light" panose="020F0302020204030204" pitchFamily="34" charset="0"/>
                <a:cs typeface="Calibri Light" panose="020F0302020204030204" pitchFamily="34" charset="0"/>
              </a:rPr>
              <a:t>proizvode te postigao veći prodajni uspjeh od konkurenata.</a:t>
            </a:r>
            <a:endParaRPr lang="hr-HR" sz="2400" dirty="0">
              <a:latin typeface="Calibri Light" panose="020F0302020204030204" pitchFamily="34" charset="0"/>
              <a:cs typeface="Calibri Light" panose="020F0302020204030204" pitchFamily="34" charset="0"/>
            </a:endParaRPr>
          </a:p>
          <a:p>
            <a:pPr marL="514350" indent="-514350">
              <a:buAutoNum type="arabicPeriod"/>
            </a:pPr>
            <a:endParaRPr lang="hr-HR" sz="2000" dirty="0">
              <a:latin typeface="Calibri Light" panose="020F0302020204030204" pitchFamily="34" charset="0"/>
              <a:cs typeface="Calibri Light" panose="020F0302020204030204" pitchFamily="34" charset="0"/>
            </a:endParaRPr>
          </a:p>
          <a:p>
            <a:pPr marL="514350" indent="-514350">
              <a:buAutoNum type="arabicPeriod"/>
            </a:pPr>
            <a:endParaRPr lang="hr-HR" sz="2000" dirty="0" smtClean="0">
              <a:latin typeface="Calibri Light" panose="020F0302020204030204" pitchFamily="34" charset="0"/>
              <a:cs typeface="Calibri Light" panose="020F0302020204030204" pitchFamily="34" charset="0"/>
            </a:endParaRPr>
          </a:p>
        </p:txBody>
      </p:sp>
      <p:sp>
        <p:nvSpPr>
          <p:cNvPr id="7" name="Footer Placeholder 3"/>
          <p:cNvSpPr txBox="1">
            <a:spLocks/>
          </p:cNvSpPr>
          <p:nvPr/>
        </p:nvSpPr>
        <p:spPr>
          <a:xfrm>
            <a:off x="911424" y="6321535"/>
            <a:ext cx="1224136" cy="41270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b="1" baseline="30000" smtClean="0">
                <a:solidFill>
                  <a:schemeClr val="bg1"/>
                </a:solidFill>
                <a:latin typeface="Arial" charset="0"/>
                <a:ea typeface="Arial" charset="0"/>
                <a:cs typeface="Arial" charset="0"/>
              </a:rPr>
              <a:t>www.jgl.hr</a:t>
            </a:r>
            <a:endParaRPr lang="hr-HR" b="1" dirty="0">
              <a:solidFill>
                <a:schemeClr val="bg1"/>
              </a:solidFill>
              <a:latin typeface="Arial" charset="0"/>
              <a:ea typeface="Arial" charset="0"/>
              <a:cs typeface="Arial" charset="0"/>
            </a:endParaRPr>
          </a:p>
        </p:txBody>
      </p:sp>
      <p:pic>
        <p:nvPicPr>
          <p:cNvPr id="8" name="Picture 7"/>
          <p:cNvPicPr>
            <a:picLocks noChangeAspect="1"/>
          </p:cNvPicPr>
          <p:nvPr/>
        </p:nvPicPr>
        <p:blipFill>
          <a:blip r:embed="rId2"/>
          <a:stretch>
            <a:fillRect/>
          </a:stretch>
        </p:blipFill>
        <p:spPr>
          <a:xfrm>
            <a:off x="2789989" y="0"/>
            <a:ext cx="1462096" cy="151216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20319" y="1512168"/>
            <a:ext cx="2619632" cy="2822388"/>
          </a:xfrm>
          <a:prstGeom prst="rect">
            <a:avLst/>
          </a:prstGeom>
        </p:spPr>
      </p:pic>
    </p:spTree>
    <p:extLst>
      <p:ext uri="{BB962C8B-B14F-4D97-AF65-F5344CB8AC3E}">
        <p14:creationId xmlns:p14="http://schemas.microsoft.com/office/powerpoint/2010/main" val="394676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719736" y="1844824"/>
            <a:ext cx="4752528" cy="1723924"/>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endParaRPr lang="hr-HR" dirty="0" smtClean="0"/>
          </a:p>
          <a:p>
            <a:pPr marL="0" indent="0" algn="ctr">
              <a:buFont typeface="Arial"/>
              <a:buNone/>
            </a:pPr>
            <a:endParaRPr lang="hr-HR" dirty="0" smtClean="0"/>
          </a:p>
          <a:p>
            <a:pPr marL="0" indent="0" algn="ctr">
              <a:buFont typeface="Arial"/>
              <a:buNone/>
            </a:pPr>
            <a:r>
              <a:rPr lang="hr-HR" sz="4400" b="1" dirty="0" smtClean="0">
                <a:latin typeface="Arial" charset="0"/>
                <a:ea typeface="Arial" charset="0"/>
                <a:cs typeface="Arial" charset="0"/>
              </a:rPr>
              <a:t>   </a:t>
            </a:r>
            <a:r>
              <a:rPr lang="hr-HR" sz="4400" b="1" dirty="0" smtClean="0">
                <a:solidFill>
                  <a:srgbClr val="F8931D"/>
                </a:solidFill>
                <a:latin typeface="Calibri Light" panose="020F0302020204030204" pitchFamily="34" charset="0"/>
                <a:ea typeface="Arial" charset="0"/>
                <a:cs typeface="Calibri Light" panose="020F0302020204030204" pitchFamily="34" charset="0"/>
              </a:rPr>
              <a:t>Hvala na pažnji!</a:t>
            </a:r>
            <a:endParaRPr lang="hr-HR" sz="4400" b="1" dirty="0">
              <a:solidFill>
                <a:srgbClr val="F8931D"/>
              </a:solidFill>
              <a:latin typeface="Calibri Light" panose="020F0302020204030204" pitchFamily="34" charset="0"/>
              <a:ea typeface="Arial" charset="0"/>
              <a:cs typeface="Calibri Light" panose="020F030202020403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525736">
            <a:off x="7458546" y="2101561"/>
            <a:ext cx="1701587" cy="195555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1624" y="2514298"/>
            <a:ext cx="1346210" cy="1342482"/>
          </a:xfrm>
          <a:prstGeom prst="rect">
            <a:avLst/>
          </a:prstGeom>
        </p:spPr>
      </p:pic>
      <p:sp>
        <p:nvSpPr>
          <p:cNvPr id="7" name="Footer Placeholder 3"/>
          <p:cNvSpPr txBox="1">
            <a:spLocks/>
          </p:cNvSpPr>
          <p:nvPr/>
        </p:nvSpPr>
        <p:spPr>
          <a:xfrm>
            <a:off x="911424" y="6321535"/>
            <a:ext cx="1224136" cy="41270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b="1" baseline="30000" smtClean="0">
                <a:solidFill>
                  <a:schemeClr val="bg1"/>
                </a:solidFill>
                <a:latin typeface="Arial" charset="0"/>
                <a:ea typeface="Arial" charset="0"/>
                <a:cs typeface="Arial" charset="0"/>
              </a:rPr>
              <a:t>www.jgl.hr</a:t>
            </a:r>
            <a:endParaRPr lang="hr-HR" b="1"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761001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169" y="465866"/>
            <a:ext cx="2987306" cy="1327692"/>
          </a:xfrm>
          <a:prstGeom prst="rect">
            <a:avLst/>
          </a:prstGeom>
        </p:spPr>
      </p:pic>
      <p:sp>
        <p:nvSpPr>
          <p:cNvPr id="5" name="Content Placeholder 6"/>
          <p:cNvSpPr txBox="1">
            <a:spLocks/>
          </p:cNvSpPr>
          <p:nvPr/>
        </p:nvSpPr>
        <p:spPr>
          <a:xfrm>
            <a:off x="720061" y="1950537"/>
            <a:ext cx="10554902" cy="2992788"/>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defTabSz="457200" fontAlgn="base">
              <a:lnSpc>
                <a:spcPct val="150000"/>
              </a:lnSpc>
              <a:spcBef>
                <a:spcPct val="0"/>
              </a:spcBef>
              <a:spcAft>
                <a:spcPct val="0"/>
              </a:spcAft>
              <a:buBlip>
                <a:blip r:embed="rId3"/>
              </a:buBlip>
            </a:pPr>
            <a:r>
              <a:rPr lang="hr-HR" sz="1600" dirty="0">
                <a:solidFill>
                  <a:srgbClr val="7F7F7F"/>
                </a:solidFill>
                <a:latin typeface="Calibri Light" panose="020F0302020204030204" pitchFamily="34" charset="0"/>
                <a:ea typeface="MS PGothic" panose="020B0600070205080204" pitchFamily="34" charset="-128"/>
              </a:rPr>
              <a:t> </a:t>
            </a:r>
            <a:r>
              <a:rPr lang="hr-HR" sz="1800" dirty="0" smtClean="0">
                <a:latin typeface="Calibri Light" panose="020F0302020204030204" pitchFamily="34" charset="0"/>
                <a:ea typeface="Arial" charset="0"/>
                <a:cs typeface="Calibri Light" panose="020F0302020204030204" pitchFamily="34" charset="0"/>
              </a:rPr>
              <a:t>JGL je tvrtka osnovana 1991. godine kao prvo potpuno privatno farmaceutsko društvo u Hrvatskoj. </a:t>
            </a:r>
          </a:p>
          <a:p>
            <a:pPr>
              <a:lnSpc>
                <a:spcPct val="100000"/>
              </a:lnSpc>
              <a:spcBef>
                <a:spcPts val="0"/>
              </a:spcBef>
              <a:buFont typeface="Arial"/>
              <a:buNone/>
            </a:pPr>
            <a:r>
              <a:rPr lang="hr-HR" sz="1800" dirty="0" smtClean="0">
                <a:latin typeface="Calibri Light" panose="020F0302020204030204" pitchFamily="34" charset="0"/>
                <a:ea typeface="Arial" charset="0"/>
                <a:cs typeface="Calibri Light" panose="020F0302020204030204" pitchFamily="34" charset="0"/>
              </a:rPr>
              <a:t>Transformacija u snažnu i brzorastuću farmaceutsku tvrtku dogodila se isključivo organskim rastom </a:t>
            </a:r>
          </a:p>
          <a:p>
            <a:pPr>
              <a:lnSpc>
                <a:spcPct val="100000"/>
              </a:lnSpc>
              <a:spcBef>
                <a:spcPts val="0"/>
              </a:spcBef>
              <a:buFont typeface="Arial"/>
              <a:buNone/>
            </a:pPr>
            <a:r>
              <a:rPr lang="hr-HR" sz="1800" dirty="0" smtClean="0">
                <a:latin typeface="Calibri Light" panose="020F0302020204030204" pitchFamily="34" charset="0"/>
                <a:ea typeface="Arial" charset="0"/>
                <a:cs typeface="Calibri Light" panose="020F0302020204030204" pitchFamily="34" charset="0"/>
              </a:rPr>
              <a:t>– razvojem novih proizvoda i osvajanjem novih tržišta. </a:t>
            </a:r>
            <a:endParaRPr lang="hr-HR" sz="1800" dirty="0">
              <a:latin typeface="Calibri Light" panose="020F0302020204030204" pitchFamily="34" charset="0"/>
              <a:ea typeface="Arial" charset="0"/>
              <a:cs typeface="Calibri Light" panose="020F0302020204030204" pitchFamily="34" charset="0"/>
            </a:endParaRPr>
          </a:p>
          <a:p>
            <a:pPr>
              <a:lnSpc>
                <a:spcPct val="100000"/>
              </a:lnSpc>
              <a:spcBef>
                <a:spcPts val="0"/>
              </a:spcBef>
              <a:buFont typeface="Arial"/>
              <a:buNone/>
            </a:pPr>
            <a:endParaRPr lang="hr-HR" sz="1800" dirty="0" smtClean="0">
              <a:latin typeface="Calibri Light" panose="020F0302020204030204" pitchFamily="34" charset="0"/>
              <a:ea typeface="Arial" charset="0"/>
              <a:cs typeface="Calibri Light" panose="020F0302020204030204" pitchFamily="34" charset="0"/>
            </a:endParaRPr>
          </a:p>
          <a:p>
            <a:pPr marL="0" lvl="0" indent="0" defTabSz="457200" fontAlgn="base">
              <a:lnSpc>
                <a:spcPct val="150000"/>
              </a:lnSpc>
              <a:spcBef>
                <a:spcPct val="0"/>
              </a:spcBef>
              <a:spcAft>
                <a:spcPct val="0"/>
              </a:spcAft>
              <a:buBlip>
                <a:blip r:embed="rId3"/>
              </a:buBlip>
            </a:pPr>
            <a:r>
              <a:rPr lang="hr-HR" sz="1600" dirty="0">
                <a:solidFill>
                  <a:srgbClr val="7F7F7F"/>
                </a:solidFill>
                <a:latin typeface="Calibri Light" panose="020F0302020204030204" pitchFamily="34" charset="0"/>
                <a:ea typeface="MS PGothic" panose="020B0600070205080204" pitchFamily="34" charset="-128"/>
              </a:rPr>
              <a:t> </a:t>
            </a:r>
            <a:r>
              <a:rPr lang="hr-HR" sz="1800" dirty="0" smtClean="0">
                <a:latin typeface="Calibri Light" panose="020F0302020204030204" pitchFamily="34" charset="0"/>
                <a:ea typeface="Arial" charset="0"/>
                <a:cs typeface="Calibri Light" panose="020F0302020204030204" pitchFamily="34" charset="0"/>
              </a:rPr>
              <a:t>Grupa JGL je u 2018. zabilježila ukupni prihod od 800 milijuna kuna, od čega izvoz iznosi 70%. </a:t>
            </a:r>
          </a:p>
          <a:p>
            <a:pPr>
              <a:lnSpc>
                <a:spcPct val="100000"/>
              </a:lnSpc>
              <a:spcBef>
                <a:spcPts val="0"/>
              </a:spcBef>
              <a:buFont typeface="Arial"/>
              <a:buNone/>
            </a:pPr>
            <a:r>
              <a:rPr lang="hr-HR" sz="1800" dirty="0" smtClean="0">
                <a:latin typeface="Calibri Light" panose="020F0302020204030204" pitchFamily="34" charset="0"/>
                <a:ea typeface="Arial" charset="0"/>
                <a:cs typeface="Calibri Light" panose="020F0302020204030204" pitchFamily="34" charset="0"/>
              </a:rPr>
              <a:t>JGL je prisutan na 50 tržišta, bilo vlastitom prodajom ili suradnjom s internacionalnim partnerima (B2B).</a:t>
            </a:r>
          </a:p>
          <a:p>
            <a:pPr>
              <a:lnSpc>
                <a:spcPct val="100000"/>
              </a:lnSpc>
              <a:spcBef>
                <a:spcPts val="0"/>
              </a:spcBef>
              <a:buFont typeface="Arial"/>
              <a:buNone/>
            </a:pPr>
            <a:r>
              <a:rPr lang="hr-HR" sz="1800" dirty="0" smtClean="0">
                <a:latin typeface="Calibri Light" panose="020F0302020204030204" pitchFamily="34" charset="0"/>
                <a:ea typeface="Arial" charset="0"/>
                <a:cs typeface="Calibri Light" panose="020F0302020204030204" pitchFamily="34" charset="0"/>
              </a:rPr>
              <a:t>S misijom unaprjeđenja kvalitete života kroz brigu o zdravlju svojih kupaca i sloganom „kao kap vode na dlanu“,</a:t>
            </a:r>
          </a:p>
          <a:p>
            <a:pPr>
              <a:lnSpc>
                <a:spcPct val="100000"/>
              </a:lnSpc>
              <a:spcBef>
                <a:spcPts val="0"/>
              </a:spcBef>
              <a:buFont typeface="Arial"/>
              <a:buNone/>
            </a:pPr>
            <a:r>
              <a:rPr lang="hr-HR" sz="1800" dirty="0" smtClean="0">
                <a:latin typeface="Calibri Light" panose="020F0302020204030204" pitchFamily="34" charset="0"/>
                <a:ea typeface="Arial" charset="0"/>
                <a:cs typeface="Calibri Light" panose="020F0302020204030204" pitchFamily="34" charset="0"/>
              </a:rPr>
              <a:t>JGL teži sigurnom i učinkovitom proizvodu, iskrenoj i posvećenoj usluzi te građenju čvrstih partnerskih odnosa.</a:t>
            </a:r>
          </a:p>
          <a:p>
            <a:pPr>
              <a:lnSpc>
                <a:spcPct val="100000"/>
              </a:lnSpc>
              <a:spcBef>
                <a:spcPts val="0"/>
              </a:spcBef>
              <a:buFont typeface="Arial"/>
              <a:buNone/>
            </a:pPr>
            <a:endParaRPr lang="hr-HR" sz="1800" dirty="0">
              <a:latin typeface="Calibri Light" panose="020F0302020204030204" pitchFamily="34" charset="0"/>
              <a:ea typeface="Arial" charset="0"/>
              <a:cs typeface="Calibri Light" panose="020F0302020204030204" pitchFamily="34" charset="0"/>
            </a:endParaRPr>
          </a:p>
          <a:p>
            <a:pPr marL="0" lvl="0" indent="0" defTabSz="457200" fontAlgn="base">
              <a:lnSpc>
                <a:spcPct val="150000"/>
              </a:lnSpc>
              <a:spcBef>
                <a:spcPct val="0"/>
              </a:spcBef>
              <a:spcAft>
                <a:spcPct val="0"/>
              </a:spcAft>
              <a:buBlip>
                <a:blip r:embed="rId3"/>
              </a:buBlip>
            </a:pPr>
            <a:r>
              <a:rPr lang="hr-HR" sz="1600" dirty="0">
                <a:solidFill>
                  <a:srgbClr val="7F7F7F"/>
                </a:solidFill>
                <a:latin typeface="Calibri Light" panose="020F0302020204030204" pitchFamily="34" charset="0"/>
                <a:ea typeface="MS PGothic" panose="020B0600070205080204" pitchFamily="34" charset="-128"/>
              </a:rPr>
              <a:t> </a:t>
            </a:r>
            <a:r>
              <a:rPr lang="hr-HR" sz="1800" dirty="0" smtClean="0">
                <a:latin typeface="Calibri Light" panose="020F0302020204030204" pitchFamily="34" charset="0"/>
                <a:ea typeface="Arial" charset="0"/>
                <a:cs typeface="Calibri Light" panose="020F0302020204030204" pitchFamily="34" charset="0"/>
              </a:rPr>
              <a:t>Vodeći </a:t>
            </a:r>
            <a:r>
              <a:rPr lang="hr-HR" sz="1800" dirty="0" err="1" smtClean="0">
                <a:latin typeface="Calibri Light" panose="020F0302020204030204" pitchFamily="34" charset="0"/>
                <a:ea typeface="Arial" charset="0"/>
                <a:cs typeface="Calibri Light" panose="020F0302020204030204" pitchFamily="34" charset="0"/>
              </a:rPr>
              <a:t>brendovi</a:t>
            </a:r>
            <a:r>
              <a:rPr lang="hr-HR" sz="1800" dirty="0" smtClean="0">
                <a:latin typeface="Calibri Light" panose="020F0302020204030204" pitchFamily="34" charset="0"/>
                <a:ea typeface="Arial" charset="0"/>
                <a:cs typeface="Calibri Light" panose="020F0302020204030204" pitchFamily="34" charset="0"/>
              </a:rPr>
              <a:t> su </a:t>
            </a:r>
            <a:r>
              <a:rPr lang="hr-HR" sz="1800" b="1" dirty="0" smtClean="0">
                <a:solidFill>
                  <a:srgbClr val="1BA9E1"/>
                </a:solidFill>
                <a:latin typeface="Calibri Light" panose="020F0302020204030204" pitchFamily="34" charset="0"/>
                <a:ea typeface="Arial" charset="0"/>
                <a:cs typeface="Calibri Light" panose="020F0302020204030204" pitchFamily="34" charset="0"/>
              </a:rPr>
              <a:t>Aqua Maris</a:t>
            </a:r>
            <a:r>
              <a:rPr lang="hr-HR" sz="1800" b="1" dirty="0" smtClean="0">
                <a:latin typeface="Calibri Light" panose="020F0302020204030204" pitchFamily="34" charset="0"/>
                <a:ea typeface="Arial" charset="0"/>
                <a:cs typeface="Calibri Light" panose="020F0302020204030204" pitchFamily="34" charset="0"/>
              </a:rPr>
              <a:t>, </a:t>
            </a:r>
            <a:r>
              <a:rPr lang="hr-HR" sz="1800" b="1" dirty="0" smtClean="0">
                <a:solidFill>
                  <a:srgbClr val="A97B50"/>
                </a:solidFill>
                <a:latin typeface="Calibri Light" panose="020F0302020204030204" pitchFamily="34" charset="0"/>
                <a:ea typeface="Arial" charset="0"/>
                <a:cs typeface="Calibri Light" panose="020F0302020204030204" pitchFamily="34" charset="0"/>
              </a:rPr>
              <a:t>Meralys</a:t>
            </a:r>
            <a:r>
              <a:rPr lang="hr-HR" sz="1800" b="1" dirty="0" smtClean="0">
                <a:latin typeface="Calibri Light" panose="020F0302020204030204" pitchFamily="34" charset="0"/>
                <a:ea typeface="Arial" charset="0"/>
                <a:cs typeface="Calibri Light" panose="020F0302020204030204" pitchFamily="34" charset="0"/>
              </a:rPr>
              <a:t>,</a:t>
            </a:r>
            <a:r>
              <a:rPr lang="hr-HR" sz="1800" b="1" dirty="0" smtClean="0">
                <a:solidFill>
                  <a:schemeClr val="accent6">
                    <a:lumMod val="75000"/>
                  </a:schemeClr>
                </a:solidFill>
                <a:latin typeface="Calibri Light" panose="020F0302020204030204" pitchFamily="34" charset="0"/>
                <a:ea typeface="Arial" charset="0"/>
                <a:cs typeface="Calibri Light" panose="020F0302020204030204" pitchFamily="34" charset="0"/>
              </a:rPr>
              <a:t> </a:t>
            </a:r>
            <a:r>
              <a:rPr lang="hr-HR" sz="1800" b="1" dirty="0" smtClean="0">
                <a:solidFill>
                  <a:srgbClr val="F8931D"/>
                </a:solidFill>
                <a:latin typeface="Calibri Light" panose="020F0302020204030204" pitchFamily="34" charset="0"/>
                <a:ea typeface="Arial" charset="0"/>
                <a:cs typeface="Calibri Light" panose="020F0302020204030204" pitchFamily="34" charset="0"/>
              </a:rPr>
              <a:t>Lactogyn</a:t>
            </a:r>
            <a:r>
              <a:rPr lang="hr-HR" sz="1800" b="1" dirty="0" smtClean="0">
                <a:solidFill>
                  <a:schemeClr val="accent6">
                    <a:lumMod val="75000"/>
                  </a:schemeClr>
                </a:solidFill>
                <a:latin typeface="Calibri Light" panose="020F0302020204030204" pitchFamily="34" charset="0"/>
                <a:ea typeface="Arial" charset="0"/>
                <a:cs typeface="Calibri Light" panose="020F0302020204030204" pitchFamily="34" charset="0"/>
              </a:rPr>
              <a:t> </a:t>
            </a:r>
            <a:r>
              <a:rPr lang="hr-HR" sz="1800" b="1" dirty="0" smtClean="0">
                <a:latin typeface="Calibri Light" panose="020F0302020204030204" pitchFamily="34" charset="0"/>
                <a:ea typeface="Arial" charset="0"/>
                <a:cs typeface="Calibri Light" panose="020F0302020204030204" pitchFamily="34" charset="0"/>
              </a:rPr>
              <a:t>i </a:t>
            </a:r>
            <a:r>
              <a:rPr lang="hr-HR" sz="1800" b="1" dirty="0" smtClean="0">
                <a:solidFill>
                  <a:srgbClr val="92D050"/>
                </a:solidFill>
                <a:latin typeface="Calibri Light" panose="020F0302020204030204" pitchFamily="34" charset="0"/>
                <a:ea typeface="Arial" charset="0"/>
                <a:cs typeface="Calibri Light" panose="020F0302020204030204" pitchFamily="34" charset="0"/>
              </a:rPr>
              <a:t>Vizol S</a:t>
            </a:r>
            <a:r>
              <a:rPr lang="hr-HR" sz="1800" dirty="0" smtClean="0">
                <a:latin typeface="Calibri Light" panose="020F0302020204030204" pitchFamily="34" charset="0"/>
                <a:ea typeface="Arial" charset="0"/>
                <a:cs typeface="Calibri Light" panose="020F0302020204030204" pitchFamily="34" charset="0"/>
              </a:rPr>
              <a:t>.</a:t>
            </a:r>
            <a:endParaRPr lang="hr-HR" sz="1800" dirty="0">
              <a:latin typeface="Calibri Light" panose="020F0302020204030204" pitchFamily="34" charset="0"/>
              <a:ea typeface="Arial" charset="0"/>
              <a:cs typeface="Calibri Light" panose="020F0302020204030204" pitchFamily="34" charset="0"/>
            </a:endParaRPr>
          </a:p>
        </p:txBody>
      </p:sp>
      <p:pic>
        <p:nvPicPr>
          <p:cNvPr id="6" name="Picture 5"/>
          <p:cNvPicPr>
            <a:picLocks noChangeAspect="1"/>
          </p:cNvPicPr>
          <p:nvPr/>
        </p:nvPicPr>
        <p:blipFill>
          <a:blip r:embed="rId4"/>
          <a:stretch>
            <a:fillRect/>
          </a:stretch>
        </p:blipFill>
        <p:spPr>
          <a:xfrm rot="19792720" flipH="1">
            <a:off x="10030847" y="1021888"/>
            <a:ext cx="1563955" cy="1543341"/>
          </a:xfrm>
          <a:prstGeom prst="rect">
            <a:avLst/>
          </a:prstGeom>
        </p:spPr>
      </p:pic>
      <p:sp>
        <p:nvSpPr>
          <p:cNvPr id="7" name="Content Placeholder 6"/>
          <p:cNvSpPr txBox="1">
            <a:spLocks/>
          </p:cNvSpPr>
          <p:nvPr/>
        </p:nvSpPr>
        <p:spPr>
          <a:xfrm>
            <a:off x="3980023" y="390855"/>
            <a:ext cx="6048672" cy="79208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a:buNone/>
            </a:pPr>
            <a:endParaRPr lang="hr-HR" sz="1800" b="1" dirty="0" smtClean="0">
              <a:latin typeface="Calibri Light" panose="020F0302020204030204" pitchFamily="34" charset="0"/>
              <a:ea typeface="Arial" charset="0"/>
              <a:cs typeface="Calibri Light" panose="020F0302020204030204" pitchFamily="34" charset="0"/>
            </a:endParaRPr>
          </a:p>
        </p:txBody>
      </p:sp>
      <p:sp>
        <p:nvSpPr>
          <p:cNvPr id="8" name="Footer Placeholder 3"/>
          <p:cNvSpPr>
            <a:spLocks noGrp="1"/>
          </p:cNvSpPr>
          <p:nvPr>
            <p:ph type="ftr" sz="quarter" idx="11"/>
          </p:nvPr>
        </p:nvSpPr>
        <p:spPr>
          <a:xfrm>
            <a:off x="911424" y="6321535"/>
            <a:ext cx="1224136" cy="412706"/>
          </a:xfrm>
        </p:spPr>
        <p:txBody>
          <a:bodyPr/>
          <a:lstStyle/>
          <a:p>
            <a:pPr algn="l"/>
            <a:r>
              <a:rPr lang="hr-HR" sz="1800" b="1" baseline="30000" dirty="0" err="1" smtClean="0">
                <a:solidFill>
                  <a:schemeClr val="bg1"/>
                </a:solidFill>
                <a:latin typeface="Arial" charset="0"/>
                <a:ea typeface="Arial" charset="0"/>
                <a:cs typeface="Arial" charset="0"/>
              </a:rPr>
              <a:t>www.jgl.hr</a:t>
            </a:r>
            <a:endParaRPr lang="hr-HR" sz="1800" b="1"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1225745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2681478" y="2020023"/>
            <a:ext cx="1715792" cy="420462"/>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000" dirty="0" smtClean="0">
                <a:latin typeface="Calibri Light" panose="020F0302020204030204" pitchFamily="34" charset="0"/>
                <a:cs typeface="Calibri Light" panose="020F0302020204030204" pitchFamily="34" charset="0"/>
              </a:rPr>
              <a:t>MISIJA</a:t>
            </a:r>
            <a:endParaRPr lang="en-US" sz="3000" dirty="0">
              <a:latin typeface="Calibri Light" panose="020F0302020204030204" pitchFamily="34" charset="0"/>
              <a:cs typeface="Calibri Light" panose="020F0302020204030204" pitchFamily="34" charset="0"/>
            </a:endParaRPr>
          </a:p>
        </p:txBody>
      </p:sp>
      <p:sp>
        <p:nvSpPr>
          <p:cNvPr id="3" name="Text Placeholder 2"/>
          <p:cNvSpPr>
            <a:spLocks noGrp="1"/>
          </p:cNvSpPr>
          <p:nvPr>
            <p:ph type="body" sz="quarter" idx="13"/>
          </p:nvPr>
        </p:nvSpPr>
        <p:spPr>
          <a:xfrm>
            <a:off x="7678757" y="1934482"/>
            <a:ext cx="1715792" cy="420462"/>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latin typeface="Calibri Light" panose="020F0302020204030204" pitchFamily="34" charset="0"/>
                <a:cs typeface="Calibri Light" panose="020F0302020204030204" pitchFamily="34" charset="0"/>
              </a:rPr>
              <a:t>VIZIJA</a:t>
            </a:r>
            <a:endParaRPr lang="en-US" dirty="0">
              <a:latin typeface="Calibri Light" panose="020F0302020204030204" pitchFamily="34" charset="0"/>
              <a:cs typeface="Calibri Light" panose="020F0302020204030204" pitchFamily="34" charset="0"/>
            </a:endParaRPr>
          </a:p>
        </p:txBody>
      </p:sp>
      <p:sp>
        <p:nvSpPr>
          <p:cNvPr id="4" name="Text Placeholder 3"/>
          <p:cNvSpPr>
            <a:spLocks noGrp="1"/>
          </p:cNvSpPr>
          <p:nvPr>
            <p:ph type="body" sz="quarter" idx="10"/>
          </p:nvPr>
        </p:nvSpPr>
        <p:spPr>
          <a:xfrm>
            <a:off x="1697544" y="2917433"/>
            <a:ext cx="3683660" cy="766293"/>
          </a:xfrm>
        </p:spPr>
        <p:txBody>
          <a:bodyPr/>
          <a:lstStyle/>
          <a:p>
            <a:pPr marL="0" indent="0" algn="ctr">
              <a:buNone/>
            </a:pPr>
            <a:r>
              <a:rPr lang="hr-HR" sz="2000" dirty="0" smtClean="0">
                <a:latin typeface="Calibri Light" panose="020F0302020204030204" pitchFamily="34" charset="0"/>
                <a:cs typeface="Calibri Light" panose="020F0302020204030204" pitchFamily="34" charset="0"/>
              </a:rPr>
              <a:t>Unapređujemo </a:t>
            </a:r>
            <a:r>
              <a:rPr lang="hr-HR" sz="2000" dirty="0">
                <a:latin typeface="Calibri Light" panose="020F0302020204030204" pitchFamily="34" charset="0"/>
                <a:cs typeface="Calibri Light" panose="020F0302020204030204" pitchFamily="34" charset="0"/>
              </a:rPr>
              <a:t>kvalitetu </a:t>
            </a:r>
            <a:r>
              <a:rPr lang="hr-HR" sz="2000" dirty="0" smtClean="0">
                <a:latin typeface="Calibri Light" panose="020F0302020204030204" pitchFamily="34" charset="0"/>
                <a:cs typeface="Calibri Light" panose="020F0302020204030204" pitchFamily="34" charset="0"/>
              </a:rPr>
              <a:t>života </a:t>
            </a:r>
            <a:br>
              <a:rPr lang="hr-HR" sz="2000" dirty="0" smtClean="0">
                <a:latin typeface="Calibri Light" panose="020F0302020204030204" pitchFamily="34" charset="0"/>
                <a:cs typeface="Calibri Light" panose="020F0302020204030204" pitchFamily="34" charset="0"/>
              </a:rPr>
            </a:br>
            <a:r>
              <a:rPr lang="hr-HR" sz="2000" dirty="0" smtClean="0">
                <a:latin typeface="Calibri Light" panose="020F0302020204030204" pitchFamily="34" charset="0"/>
                <a:cs typeface="Calibri Light" panose="020F0302020204030204" pitchFamily="34" charset="0"/>
              </a:rPr>
              <a:t>kroz </a:t>
            </a:r>
            <a:r>
              <a:rPr lang="hr-HR" sz="2000" dirty="0">
                <a:latin typeface="Calibri Light" panose="020F0302020204030204" pitchFamily="34" charset="0"/>
                <a:cs typeface="Calibri Light" panose="020F0302020204030204" pitchFamily="34" charset="0"/>
              </a:rPr>
              <a:t>brigu o vašem zdravlju</a:t>
            </a:r>
            <a:r>
              <a:rPr lang="hr-HR" sz="2000" dirty="0" smtClean="0">
                <a:latin typeface="Calibri Light" panose="020F0302020204030204" pitchFamily="34" charset="0"/>
                <a:cs typeface="Calibri Light" panose="020F0302020204030204" pitchFamily="34" charset="0"/>
              </a:rPr>
              <a:t>.</a:t>
            </a:r>
            <a:endParaRPr lang="hr-HR" sz="2000" dirty="0">
              <a:latin typeface="Calibri Light" panose="020F0302020204030204" pitchFamily="34" charset="0"/>
              <a:cs typeface="Calibri Light" panose="020F0302020204030204" pitchFamily="34" charset="0"/>
            </a:endParaRPr>
          </a:p>
        </p:txBody>
      </p:sp>
      <p:sp>
        <p:nvSpPr>
          <p:cNvPr id="7" name="TextBox 6"/>
          <p:cNvSpPr txBox="1"/>
          <p:nvPr/>
        </p:nvSpPr>
        <p:spPr>
          <a:xfrm>
            <a:off x="6342868" y="2718397"/>
            <a:ext cx="4338156" cy="1938992"/>
          </a:xfrm>
          <a:prstGeom prst="rect">
            <a:avLst/>
          </a:prstGeom>
          <a:noFill/>
        </p:spPr>
        <p:txBody>
          <a:bodyPr wrap="square" rtlCol="0">
            <a:spAutoFit/>
          </a:bodyPr>
          <a:lstStyle/>
          <a:p>
            <a:pPr algn="ctr"/>
            <a:r>
              <a:rPr lang="hr-HR" sz="2000" b="1" dirty="0">
                <a:solidFill>
                  <a:schemeClr val="bg1"/>
                </a:solidFill>
                <a:latin typeface="Calibri Light" panose="020F0302020204030204" pitchFamily="34" charset="0"/>
                <a:ea typeface="Arial" charset="0"/>
                <a:cs typeface="Calibri Light" panose="020F0302020204030204" pitchFamily="34" charset="0"/>
              </a:rPr>
              <a:t>Želimo postati farmaceutska tvrtka specijalizirana za razvoj i proizvodnju sterilnih proizvoda s dodanom vrijednošću u oftalmologiji i ORL-u</a:t>
            </a:r>
          </a:p>
          <a:p>
            <a:pPr algn="ctr"/>
            <a:r>
              <a:rPr lang="hr-HR" sz="2000" b="1" dirty="0">
                <a:solidFill>
                  <a:schemeClr val="bg1"/>
                </a:solidFill>
                <a:latin typeface="Calibri Light" panose="020F0302020204030204" pitchFamily="34" charset="0"/>
                <a:ea typeface="Arial" charset="0"/>
                <a:cs typeface="Calibri Light" panose="020F0302020204030204" pitchFamily="34" charset="0"/>
              </a:rPr>
              <a:t>te lider u korištenju morske vode</a:t>
            </a:r>
          </a:p>
          <a:p>
            <a:pPr algn="ctr"/>
            <a:r>
              <a:rPr lang="hr-HR" sz="2000" b="1" dirty="0">
                <a:solidFill>
                  <a:schemeClr val="bg1"/>
                </a:solidFill>
                <a:latin typeface="Calibri Light" panose="020F0302020204030204" pitchFamily="34" charset="0"/>
                <a:ea typeface="Arial" charset="0"/>
                <a:cs typeface="Calibri Light" panose="020F0302020204030204" pitchFamily="34" charset="0"/>
              </a:rPr>
              <a:t>u svrhu zdravlja.</a:t>
            </a:r>
          </a:p>
        </p:txBody>
      </p:sp>
      <p:sp>
        <p:nvSpPr>
          <p:cNvPr id="8" name="Footer Placeholder 3"/>
          <p:cNvSpPr>
            <a:spLocks noGrp="1"/>
          </p:cNvSpPr>
          <p:nvPr>
            <p:ph type="ftr" sz="quarter" idx="11"/>
          </p:nvPr>
        </p:nvSpPr>
        <p:spPr>
          <a:xfrm>
            <a:off x="911424" y="6321535"/>
            <a:ext cx="1224136" cy="412706"/>
          </a:xfrm>
        </p:spPr>
        <p:txBody>
          <a:bodyPr/>
          <a:lstStyle/>
          <a:p>
            <a:pPr algn="l"/>
            <a:r>
              <a:rPr lang="hr-HR" sz="1800" b="1" baseline="30000" dirty="0" err="1" smtClean="0">
                <a:solidFill>
                  <a:schemeClr val="bg1"/>
                </a:solidFill>
                <a:latin typeface="Arial" charset="0"/>
                <a:ea typeface="Arial" charset="0"/>
                <a:cs typeface="Arial" charset="0"/>
              </a:rPr>
              <a:t>www.jgl.hr</a:t>
            </a:r>
            <a:endParaRPr lang="hr-HR" sz="1800" b="1"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555407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911424" y="6321535"/>
            <a:ext cx="1224136" cy="412706"/>
          </a:xfrm>
        </p:spPr>
        <p:txBody>
          <a:bodyPr/>
          <a:lstStyle/>
          <a:p>
            <a:pPr algn="l"/>
            <a:r>
              <a:rPr lang="hr-HR" sz="1800" b="1" baseline="30000" dirty="0" err="1" smtClean="0">
                <a:solidFill>
                  <a:schemeClr val="bg1"/>
                </a:solidFill>
                <a:latin typeface="Arial" charset="0"/>
                <a:ea typeface="Arial" charset="0"/>
                <a:cs typeface="Arial" charset="0"/>
              </a:rPr>
              <a:t>www.jgl.hr</a:t>
            </a:r>
            <a:endParaRPr lang="hr-HR" sz="1800" b="1" dirty="0">
              <a:solidFill>
                <a:schemeClr val="bg1"/>
              </a:solidFill>
              <a:latin typeface="Arial" charset="0"/>
              <a:ea typeface="Arial" charset="0"/>
              <a:cs typeface="Arial" charset="0"/>
            </a:endParaRPr>
          </a:p>
        </p:txBody>
      </p:sp>
      <p:grpSp>
        <p:nvGrpSpPr>
          <p:cNvPr id="3" name="Group 2"/>
          <p:cNvGrpSpPr/>
          <p:nvPr/>
        </p:nvGrpSpPr>
        <p:grpSpPr>
          <a:xfrm>
            <a:off x="1281583" y="733306"/>
            <a:ext cx="2183085" cy="2183085"/>
            <a:chOff x="936493" y="1257279"/>
            <a:chExt cx="1512168" cy="1512168"/>
          </a:xfrm>
        </p:grpSpPr>
        <p:sp>
          <p:nvSpPr>
            <p:cNvPr id="4" name="Oval 3"/>
            <p:cNvSpPr/>
            <p:nvPr/>
          </p:nvSpPr>
          <p:spPr>
            <a:xfrm>
              <a:off x="936493" y="1257279"/>
              <a:ext cx="1512168" cy="1512168"/>
            </a:xfrm>
            <a:prstGeom prst="ellipse">
              <a:avLst/>
            </a:prstGeom>
            <a:solidFill>
              <a:srgbClr val="1BA9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F0"/>
                </a:solidFill>
                <a:latin typeface="Arial" charset="0"/>
                <a:ea typeface="Arial" charset="0"/>
                <a:cs typeface="Arial" charset="0"/>
              </a:endParaRPr>
            </a:p>
          </p:txBody>
        </p:sp>
        <p:sp>
          <p:nvSpPr>
            <p:cNvPr id="5" name="TextBox 4"/>
            <p:cNvSpPr txBox="1"/>
            <p:nvPr/>
          </p:nvSpPr>
          <p:spPr>
            <a:xfrm>
              <a:off x="978959" y="1714516"/>
              <a:ext cx="1388150" cy="575611"/>
            </a:xfrm>
            <a:prstGeom prst="rect">
              <a:avLst/>
            </a:prstGeom>
            <a:noFill/>
          </p:spPr>
          <p:txBody>
            <a:bodyPr wrap="square" rtlCol="0">
              <a:spAutoFit/>
            </a:bodyPr>
            <a:lstStyle/>
            <a:p>
              <a:pPr algn="ctr"/>
              <a:r>
                <a:rPr lang="en-US" sz="3000" b="1" dirty="0">
                  <a:solidFill>
                    <a:schemeClr val="bg1"/>
                  </a:solidFill>
                  <a:latin typeface="Calibri Light" panose="020F0302020204030204" pitchFamily="34" charset="0"/>
                  <a:ea typeface="Arial" charset="0"/>
                  <a:cs typeface="Calibri Light" panose="020F0302020204030204" pitchFamily="34" charset="0"/>
                </a:rPr>
                <a:t>460</a:t>
              </a:r>
              <a:r>
                <a:rPr lang="en-US" b="1" dirty="0">
                  <a:solidFill>
                    <a:schemeClr val="bg1"/>
                  </a:solidFill>
                  <a:latin typeface="Calibri Light" panose="020F0302020204030204" pitchFamily="34" charset="0"/>
                  <a:ea typeface="Arial" charset="0"/>
                  <a:cs typeface="Calibri Light" panose="020F0302020204030204" pitchFamily="34" charset="0"/>
                </a:rPr>
                <a:t/>
              </a:r>
              <a:br>
                <a:rPr lang="en-US" b="1" dirty="0">
                  <a:solidFill>
                    <a:schemeClr val="bg1"/>
                  </a:solidFill>
                  <a:latin typeface="Calibri Light" panose="020F0302020204030204" pitchFamily="34" charset="0"/>
                  <a:ea typeface="Arial" charset="0"/>
                  <a:cs typeface="Calibri Light" panose="020F0302020204030204" pitchFamily="34" charset="0"/>
                </a:rPr>
              </a:br>
              <a:r>
                <a:rPr lang="en-US" b="1" dirty="0">
                  <a:solidFill>
                    <a:schemeClr val="bg1"/>
                  </a:solidFill>
                  <a:latin typeface="Calibri Light" panose="020F0302020204030204" pitchFamily="34" charset="0"/>
                  <a:ea typeface="Arial" charset="0"/>
                  <a:cs typeface="Calibri Light" panose="020F0302020204030204" pitchFamily="34" charset="0"/>
                </a:rPr>
                <a:t>PROIZVODA</a:t>
              </a:r>
            </a:p>
          </p:txBody>
        </p:sp>
      </p:grpSp>
      <p:grpSp>
        <p:nvGrpSpPr>
          <p:cNvPr id="6" name="Group 5"/>
          <p:cNvGrpSpPr/>
          <p:nvPr/>
        </p:nvGrpSpPr>
        <p:grpSpPr>
          <a:xfrm>
            <a:off x="2596175" y="3249533"/>
            <a:ext cx="1616201" cy="1603544"/>
            <a:chOff x="2012953" y="2600733"/>
            <a:chExt cx="1524104" cy="1512168"/>
          </a:xfrm>
        </p:grpSpPr>
        <p:sp>
          <p:nvSpPr>
            <p:cNvPr id="7" name="Oval 6"/>
            <p:cNvSpPr/>
            <p:nvPr/>
          </p:nvSpPr>
          <p:spPr>
            <a:xfrm>
              <a:off x="2024889" y="2600733"/>
              <a:ext cx="1512168" cy="1512168"/>
            </a:xfrm>
            <a:prstGeom prst="ellips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F0"/>
                </a:solidFill>
                <a:latin typeface="Arial" charset="0"/>
                <a:ea typeface="Arial" charset="0"/>
                <a:cs typeface="Arial" charset="0"/>
              </a:endParaRPr>
            </a:p>
          </p:txBody>
        </p:sp>
        <p:sp>
          <p:nvSpPr>
            <p:cNvPr id="8" name="TextBox 7"/>
            <p:cNvSpPr txBox="1"/>
            <p:nvPr/>
          </p:nvSpPr>
          <p:spPr>
            <a:xfrm>
              <a:off x="2012953" y="2917917"/>
              <a:ext cx="1512168" cy="783644"/>
            </a:xfrm>
            <a:prstGeom prst="rect">
              <a:avLst/>
            </a:prstGeom>
            <a:noFill/>
          </p:spPr>
          <p:txBody>
            <a:bodyPr wrap="square" rtlCol="0">
              <a:spAutoFit/>
            </a:bodyPr>
            <a:lstStyle/>
            <a:p>
              <a:pPr algn="ctr"/>
              <a:r>
                <a:rPr lang="en-US" sz="3000" b="1" dirty="0">
                  <a:solidFill>
                    <a:schemeClr val="bg1"/>
                  </a:solidFill>
                  <a:latin typeface="Calibri Light" panose="020F0302020204030204" pitchFamily="34" charset="0"/>
                  <a:ea typeface="Arial" charset="0"/>
                  <a:cs typeface="Calibri Light" panose="020F0302020204030204" pitchFamily="34" charset="0"/>
                </a:rPr>
                <a:t>160</a:t>
              </a:r>
              <a:r>
                <a:rPr lang="en-US" b="1" dirty="0">
                  <a:solidFill>
                    <a:schemeClr val="bg1"/>
                  </a:solidFill>
                  <a:latin typeface="Calibri Light" panose="020F0302020204030204" pitchFamily="34" charset="0"/>
                  <a:ea typeface="Arial" charset="0"/>
                  <a:cs typeface="Calibri Light" panose="020F0302020204030204" pitchFamily="34" charset="0"/>
                </a:rPr>
                <a:t/>
              </a:r>
              <a:br>
                <a:rPr lang="en-US" b="1" dirty="0">
                  <a:solidFill>
                    <a:schemeClr val="bg1"/>
                  </a:solidFill>
                  <a:latin typeface="Calibri Light" panose="020F0302020204030204" pitchFamily="34" charset="0"/>
                  <a:ea typeface="Arial" charset="0"/>
                  <a:cs typeface="Calibri Light" panose="020F0302020204030204" pitchFamily="34" charset="0"/>
                </a:rPr>
              </a:br>
              <a:r>
                <a:rPr lang="en-US" b="1" dirty="0">
                  <a:solidFill>
                    <a:schemeClr val="bg1"/>
                  </a:solidFill>
                  <a:latin typeface="Calibri Light" panose="020F0302020204030204" pitchFamily="34" charset="0"/>
                  <a:ea typeface="Arial" charset="0"/>
                  <a:cs typeface="Calibri Light" panose="020F0302020204030204" pitchFamily="34" charset="0"/>
                </a:rPr>
                <a:t>BRENDOVA</a:t>
              </a:r>
            </a:p>
          </p:txBody>
        </p:sp>
      </p:grpSp>
      <p:grpSp>
        <p:nvGrpSpPr>
          <p:cNvPr id="9" name="Group 8"/>
          <p:cNvGrpSpPr/>
          <p:nvPr/>
        </p:nvGrpSpPr>
        <p:grpSpPr>
          <a:xfrm>
            <a:off x="4223487" y="1027877"/>
            <a:ext cx="2721532" cy="2721532"/>
            <a:chOff x="3543923" y="21243"/>
            <a:chExt cx="1776430" cy="1776430"/>
          </a:xfrm>
          <a:solidFill>
            <a:srgbClr val="F8931D"/>
          </a:solidFill>
        </p:grpSpPr>
        <p:sp>
          <p:nvSpPr>
            <p:cNvPr id="10" name="Oval 9"/>
            <p:cNvSpPr/>
            <p:nvPr/>
          </p:nvSpPr>
          <p:spPr>
            <a:xfrm>
              <a:off x="3543923" y="21243"/>
              <a:ext cx="1776430" cy="177643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F0"/>
                </a:solidFill>
                <a:latin typeface="Arial" charset="0"/>
                <a:ea typeface="Arial" charset="0"/>
                <a:cs typeface="Arial" charset="0"/>
              </a:endParaRPr>
            </a:p>
          </p:txBody>
        </p:sp>
        <p:sp>
          <p:nvSpPr>
            <p:cNvPr id="11" name="TextBox 10"/>
            <p:cNvSpPr txBox="1"/>
            <p:nvPr/>
          </p:nvSpPr>
          <p:spPr>
            <a:xfrm>
              <a:off x="3651792" y="601360"/>
              <a:ext cx="1560690" cy="542418"/>
            </a:xfrm>
            <a:prstGeom prst="rect">
              <a:avLst/>
            </a:prstGeom>
            <a:noFill/>
          </p:spPr>
          <p:txBody>
            <a:bodyPr wrap="square" rtlCol="0">
              <a:spAutoFit/>
            </a:bodyPr>
            <a:lstStyle/>
            <a:p>
              <a:pPr algn="ctr"/>
              <a:r>
                <a:rPr lang="en-US" sz="3000" b="1" dirty="0" smtClean="0">
                  <a:solidFill>
                    <a:schemeClr val="bg1"/>
                  </a:solidFill>
                  <a:latin typeface="Calibri Light" panose="020F0302020204030204" pitchFamily="34" charset="0"/>
                  <a:ea typeface="Arial" charset="0"/>
                  <a:cs typeface="Calibri Light" panose="020F0302020204030204" pitchFamily="34" charset="0"/>
                </a:rPr>
                <a:t>1</a:t>
              </a:r>
              <a:r>
                <a:rPr lang="hr-HR" sz="3000" b="1" dirty="0" smtClean="0">
                  <a:solidFill>
                    <a:schemeClr val="bg1"/>
                  </a:solidFill>
                  <a:latin typeface="Calibri Light" panose="020F0302020204030204" pitchFamily="34" charset="0"/>
                  <a:ea typeface="Arial" charset="0"/>
                  <a:cs typeface="Calibri Light" panose="020F0302020204030204" pitchFamily="34" charset="0"/>
                </a:rPr>
                <a:t>.</a:t>
              </a:r>
              <a:r>
                <a:rPr lang="en-US" sz="3000" b="1" dirty="0" smtClean="0">
                  <a:solidFill>
                    <a:schemeClr val="bg1"/>
                  </a:solidFill>
                  <a:latin typeface="Calibri Light" panose="020F0302020204030204" pitchFamily="34" charset="0"/>
                  <a:ea typeface="Arial" charset="0"/>
                  <a:cs typeface="Calibri Light" panose="020F0302020204030204" pitchFamily="34" charset="0"/>
                </a:rPr>
                <a:t>360</a:t>
              </a:r>
              <a:r>
                <a:rPr lang="en-US" sz="3000" b="1" dirty="0">
                  <a:solidFill>
                    <a:schemeClr val="bg1"/>
                  </a:solidFill>
                  <a:latin typeface="Calibri Light" panose="020F0302020204030204" pitchFamily="34" charset="0"/>
                  <a:ea typeface="Arial" charset="0"/>
                  <a:cs typeface="Calibri Light" panose="020F0302020204030204" pitchFamily="34" charset="0"/>
                </a:rPr>
                <a:t/>
              </a:r>
              <a:br>
                <a:rPr lang="en-US" sz="3000" b="1" dirty="0">
                  <a:solidFill>
                    <a:schemeClr val="bg1"/>
                  </a:solidFill>
                  <a:latin typeface="Calibri Light" panose="020F0302020204030204" pitchFamily="34" charset="0"/>
                  <a:ea typeface="Arial" charset="0"/>
                  <a:cs typeface="Calibri Light" panose="020F0302020204030204" pitchFamily="34" charset="0"/>
                </a:rPr>
              </a:br>
              <a:r>
                <a:rPr lang="en-US" b="1" dirty="0">
                  <a:solidFill>
                    <a:schemeClr val="bg1"/>
                  </a:solidFill>
                  <a:latin typeface="Calibri Light" panose="020F0302020204030204" pitchFamily="34" charset="0"/>
                  <a:ea typeface="Arial" charset="0"/>
                  <a:cs typeface="Calibri Light" panose="020F0302020204030204" pitchFamily="34" charset="0"/>
                </a:rPr>
                <a:t>VARIJACIJA</a:t>
              </a:r>
            </a:p>
          </p:txBody>
        </p:sp>
      </p:grpSp>
      <p:grpSp>
        <p:nvGrpSpPr>
          <p:cNvPr id="12" name="Group 11"/>
          <p:cNvGrpSpPr/>
          <p:nvPr/>
        </p:nvGrpSpPr>
        <p:grpSpPr>
          <a:xfrm>
            <a:off x="7383871" y="1589045"/>
            <a:ext cx="3097914" cy="3175649"/>
            <a:chOff x="4837738" y="4980840"/>
            <a:chExt cx="1967986" cy="1967986"/>
          </a:xfrm>
        </p:grpSpPr>
        <p:sp>
          <p:nvSpPr>
            <p:cNvPr id="13" name="Oval 12"/>
            <p:cNvSpPr/>
            <p:nvPr/>
          </p:nvSpPr>
          <p:spPr>
            <a:xfrm>
              <a:off x="4837738" y="4980840"/>
              <a:ext cx="1967986" cy="1967986"/>
            </a:xfrm>
            <a:prstGeom prst="ellipse">
              <a:avLst/>
            </a:prstGeom>
            <a:solidFill>
              <a:srgbClr val="A97B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F0"/>
                </a:solidFill>
                <a:latin typeface="Arial" charset="0"/>
                <a:ea typeface="Arial" charset="0"/>
                <a:cs typeface="Arial" charset="0"/>
              </a:endParaRPr>
            </a:p>
          </p:txBody>
        </p:sp>
        <p:sp>
          <p:nvSpPr>
            <p:cNvPr id="14" name="TextBox 13"/>
            <p:cNvSpPr txBox="1"/>
            <p:nvPr/>
          </p:nvSpPr>
          <p:spPr>
            <a:xfrm>
              <a:off x="5151753" y="5679548"/>
              <a:ext cx="1355810" cy="514978"/>
            </a:xfrm>
            <a:prstGeom prst="rect">
              <a:avLst/>
            </a:prstGeom>
            <a:noFill/>
          </p:spPr>
          <p:txBody>
            <a:bodyPr wrap="square" rtlCol="0">
              <a:spAutoFit/>
            </a:bodyPr>
            <a:lstStyle/>
            <a:p>
              <a:pPr algn="ctr"/>
              <a:r>
                <a:rPr lang="en-US" sz="3000" b="1" dirty="0" smtClean="0">
                  <a:solidFill>
                    <a:schemeClr val="bg1"/>
                  </a:solidFill>
                  <a:latin typeface="Calibri Light" panose="020F0302020204030204" pitchFamily="34" charset="0"/>
                  <a:ea typeface="Arial" charset="0"/>
                  <a:cs typeface="Calibri Light" panose="020F0302020204030204" pitchFamily="34" charset="0"/>
                </a:rPr>
                <a:t>6</a:t>
              </a:r>
              <a:r>
                <a:rPr lang="hr-HR" sz="3000" b="1" dirty="0" smtClean="0">
                  <a:solidFill>
                    <a:schemeClr val="bg1"/>
                  </a:solidFill>
                  <a:latin typeface="Calibri Light" panose="020F0302020204030204" pitchFamily="34" charset="0"/>
                  <a:ea typeface="Arial" charset="0"/>
                  <a:cs typeface="Calibri Light" panose="020F0302020204030204" pitchFamily="34" charset="0"/>
                </a:rPr>
                <a:t>.</a:t>
              </a:r>
              <a:r>
                <a:rPr lang="en-US" sz="3000" b="1" dirty="0" smtClean="0">
                  <a:solidFill>
                    <a:schemeClr val="bg1"/>
                  </a:solidFill>
                  <a:latin typeface="Calibri Light" panose="020F0302020204030204" pitchFamily="34" charset="0"/>
                  <a:ea typeface="Arial" charset="0"/>
                  <a:cs typeface="Calibri Light" panose="020F0302020204030204" pitchFamily="34" charset="0"/>
                </a:rPr>
                <a:t>000</a:t>
              </a:r>
              <a:r>
                <a:rPr lang="en-US" sz="3000" b="1" dirty="0">
                  <a:solidFill>
                    <a:schemeClr val="bg1"/>
                  </a:solidFill>
                  <a:latin typeface="Calibri Light" panose="020F0302020204030204" pitchFamily="34" charset="0"/>
                  <a:ea typeface="Arial" charset="0"/>
                  <a:cs typeface="Calibri Light" panose="020F0302020204030204" pitchFamily="34" charset="0"/>
                </a:rPr>
                <a:t/>
              </a:r>
              <a:br>
                <a:rPr lang="en-US" sz="3000" b="1" dirty="0">
                  <a:solidFill>
                    <a:schemeClr val="bg1"/>
                  </a:solidFill>
                  <a:latin typeface="Calibri Light" panose="020F0302020204030204" pitchFamily="34" charset="0"/>
                  <a:ea typeface="Arial" charset="0"/>
                  <a:cs typeface="Calibri Light" panose="020F0302020204030204" pitchFamily="34" charset="0"/>
                </a:rPr>
              </a:br>
              <a:r>
                <a:rPr lang="en-US" b="1" dirty="0">
                  <a:solidFill>
                    <a:schemeClr val="bg1"/>
                  </a:solidFill>
                  <a:latin typeface="Calibri Light" panose="020F0302020204030204" pitchFamily="34" charset="0"/>
                  <a:ea typeface="Arial" charset="0"/>
                  <a:cs typeface="Calibri Light" panose="020F0302020204030204" pitchFamily="34" charset="0"/>
                </a:rPr>
                <a:t>ARTIKALA</a:t>
              </a:r>
            </a:p>
          </p:txBody>
        </p:sp>
      </p:grpSp>
    </p:spTree>
    <p:extLst>
      <p:ext uri="{BB962C8B-B14F-4D97-AF65-F5344CB8AC3E}">
        <p14:creationId xmlns:p14="http://schemas.microsoft.com/office/powerpoint/2010/main" val="1757092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11"/>
          </p:nvPr>
        </p:nvSpPr>
        <p:spPr>
          <a:xfrm>
            <a:off x="911424" y="6321535"/>
            <a:ext cx="1224136" cy="412706"/>
          </a:xfrm>
        </p:spPr>
        <p:txBody>
          <a:bodyPr/>
          <a:lstStyle/>
          <a:p>
            <a:pPr algn="l"/>
            <a:r>
              <a:rPr lang="hr-HR" sz="1800" b="1" baseline="30000" dirty="0" err="1" smtClean="0">
                <a:solidFill>
                  <a:schemeClr val="bg1"/>
                </a:solidFill>
                <a:latin typeface="Arial" charset="0"/>
                <a:ea typeface="Arial" charset="0"/>
                <a:cs typeface="Arial" charset="0"/>
              </a:rPr>
              <a:t>www.jgl.hr</a:t>
            </a:r>
            <a:endParaRPr lang="hr-HR" sz="1800" b="1" dirty="0">
              <a:solidFill>
                <a:schemeClr val="bg1"/>
              </a:solidFill>
              <a:latin typeface="Arial" charset="0"/>
              <a:ea typeface="Arial" charset="0"/>
              <a:cs typeface="Arial" charset="0"/>
            </a:endParaRPr>
          </a:p>
        </p:txBody>
      </p:sp>
      <p:grpSp>
        <p:nvGrpSpPr>
          <p:cNvPr id="10" name="Group 1"/>
          <p:cNvGrpSpPr>
            <a:grpSpLocks/>
          </p:cNvGrpSpPr>
          <p:nvPr/>
        </p:nvGrpSpPr>
        <p:grpSpPr bwMode="auto">
          <a:xfrm>
            <a:off x="132723" y="471669"/>
            <a:ext cx="11250488" cy="5718360"/>
            <a:chOff x="3713163" y="762000"/>
            <a:chExt cx="5423693" cy="2606675"/>
          </a:xfrm>
        </p:grpSpPr>
        <p:pic>
          <p:nvPicPr>
            <p:cNvPr id="11" name="Picture 10" descr="jgl-aquamari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13163" y="762000"/>
              <a:ext cx="5213350"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jgl-meralis2.png"/>
            <p:cNvPicPr>
              <a:picLocks noChangeAspect="1"/>
            </p:cNvPicPr>
            <p:nvPr/>
          </p:nvPicPr>
          <p:blipFill>
            <a:blip r:embed="rId3" cstate="print">
              <a:extLst>
                <a:ext uri="{28A0092B-C50C-407E-A947-70E740481C1C}">
                  <a14:useLocalDpi xmlns:a14="http://schemas.microsoft.com/office/drawing/2010/main" val="0"/>
                </a:ext>
              </a:extLst>
            </a:blip>
            <a:srcRect l="26495" r="29915"/>
            <a:stretch>
              <a:fillRect/>
            </a:stretch>
          </p:blipFill>
          <p:spPr bwMode="auto">
            <a:xfrm>
              <a:off x="8165306" y="1608138"/>
              <a:ext cx="97155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Title 1"/>
          <p:cNvSpPr txBox="1">
            <a:spLocks/>
          </p:cNvSpPr>
          <p:nvPr/>
        </p:nvSpPr>
        <p:spPr>
          <a:xfrm>
            <a:off x="1818516" y="847055"/>
            <a:ext cx="8229600" cy="27404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hr-HR" sz="5000" b="1" dirty="0" smtClean="0">
                <a:solidFill>
                  <a:srgbClr val="00B0F0"/>
                </a:solidFill>
                <a:latin typeface="Calibri Light" panose="020F0302020204030204" pitchFamily="34" charset="0"/>
                <a:ea typeface="Arial" charset="0"/>
                <a:cs typeface="Calibri Light" panose="020F0302020204030204" pitchFamily="34" charset="0"/>
              </a:rPr>
              <a:t>AQUA MARIS</a:t>
            </a:r>
            <a:endParaRPr lang="hr-HR" sz="5000" b="1" dirty="0">
              <a:solidFill>
                <a:srgbClr val="00B0F0"/>
              </a:solidFill>
              <a:latin typeface="Calibri Light" panose="020F0302020204030204" pitchFamily="34" charset="0"/>
              <a:ea typeface="Arial" charset="0"/>
              <a:cs typeface="Calibri Light" panose="020F0302020204030204"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986742"/>
            <a:ext cx="12192000" cy="2730453"/>
          </a:xfrm>
          <a:prstGeom prst="rect">
            <a:avLst/>
          </a:prstGeom>
        </p:spPr>
      </p:pic>
    </p:spTree>
    <p:extLst>
      <p:ext uri="{BB962C8B-B14F-4D97-AF65-F5344CB8AC3E}">
        <p14:creationId xmlns:p14="http://schemas.microsoft.com/office/powerpoint/2010/main" val="1963926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11"/>
          </p:nvPr>
        </p:nvSpPr>
        <p:spPr>
          <a:xfrm>
            <a:off x="911424" y="6321535"/>
            <a:ext cx="1224136" cy="412706"/>
          </a:xfrm>
        </p:spPr>
        <p:txBody>
          <a:bodyPr/>
          <a:lstStyle/>
          <a:p>
            <a:pPr algn="l"/>
            <a:r>
              <a:rPr lang="hr-HR" sz="1800" b="1" baseline="30000" dirty="0" err="1" smtClean="0">
                <a:solidFill>
                  <a:schemeClr val="bg1"/>
                </a:solidFill>
                <a:latin typeface="Arial" charset="0"/>
                <a:ea typeface="Arial" charset="0"/>
                <a:cs typeface="Arial" charset="0"/>
              </a:rPr>
              <a:t>www.jgl.hr</a:t>
            </a:r>
            <a:endParaRPr lang="hr-HR" sz="1800" b="1" dirty="0">
              <a:solidFill>
                <a:schemeClr val="bg1"/>
              </a:solidFill>
              <a:latin typeface="Arial" charset="0"/>
              <a:ea typeface="Arial" charset="0"/>
              <a:cs typeface="Arial" charset="0"/>
            </a:endParaRPr>
          </a:p>
        </p:txBody>
      </p:sp>
      <p:sp>
        <p:nvSpPr>
          <p:cNvPr id="17" name="Title 1"/>
          <p:cNvSpPr txBox="1">
            <a:spLocks/>
          </p:cNvSpPr>
          <p:nvPr/>
        </p:nvSpPr>
        <p:spPr>
          <a:xfrm>
            <a:off x="834447" y="476672"/>
            <a:ext cx="8229600" cy="27404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hr-HR" sz="3200" b="1" dirty="0">
                <a:solidFill>
                  <a:srgbClr val="00B0F0"/>
                </a:solidFill>
                <a:latin typeface="Calibri Light" panose="020F0302020204030204" pitchFamily="34" charset="0"/>
                <a:ea typeface="Arial" charset="0"/>
                <a:cs typeface="Calibri Light" panose="020F0302020204030204" pitchFamily="34" charset="0"/>
              </a:rPr>
              <a:t>AQUA MARIS </a:t>
            </a:r>
            <a:r>
              <a:rPr lang="hr-HR" sz="3200" b="1" dirty="0">
                <a:solidFill>
                  <a:srgbClr val="F8931D"/>
                </a:solidFill>
                <a:latin typeface="Calibri Light" panose="020F0302020204030204" pitchFamily="34" charset="0"/>
                <a:ea typeface="Arial" charset="0"/>
                <a:cs typeface="Calibri Light" panose="020F0302020204030204" pitchFamily="34" charset="0"/>
              </a:rPr>
              <a:t>– NAJINTERNACIONALNIJI BREND </a:t>
            </a:r>
          </a:p>
        </p:txBody>
      </p:sp>
      <p:sp>
        <p:nvSpPr>
          <p:cNvPr id="7" name="Content Placeholder 2"/>
          <p:cNvSpPr txBox="1">
            <a:spLocks/>
          </p:cNvSpPr>
          <p:nvPr/>
        </p:nvSpPr>
        <p:spPr>
          <a:xfrm>
            <a:off x="2359062" y="1916832"/>
            <a:ext cx="8129426" cy="674248"/>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hr-HR" sz="1800" b="1" dirty="0" smtClean="0">
                <a:solidFill>
                  <a:srgbClr val="1BA9E1"/>
                </a:solidFill>
                <a:latin typeface="Calibri Light" panose="020F0302020204030204" pitchFamily="34" charset="0"/>
                <a:ea typeface="Arial" charset="0"/>
                <a:cs typeface="Calibri Light" panose="020F0302020204030204" pitchFamily="34" charset="0"/>
              </a:rPr>
              <a:t>Aqua Maris </a:t>
            </a:r>
            <a:r>
              <a:rPr lang="hr-HR" sz="1800" dirty="0" smtClean="0">
                <a:latin typeface="Calibri Light" panose="020F0302020204030204" pitchFamily="34" charset="0"/>
                <a:ea typeface="Arial" charset="0"/>
                <a:cs typeface="Calibri Light" panose="020F0302020204030204" pitchFamily="34" charset="0"/>
              </a:rPr>
              <a:t>je linija prirodnih preparata na osnovi morske vode iz </a:t>
            </a:r>
            <a:br>
              <a:rPr lang="hr-HR" sz="1800" dirty="0" smtClean="0">
                <a:latin typeface="Calibri Light" panose="020F0302020204030204" pitchFamily="34" charset="0"/>
                <a:ea typeface="Arial" charset="0"/>
                <a:cs typeface="Calibri Light" panose="020F0302020204030204" pitchFamily="34" charset="0"/>
              </a:rPr>
            </a:br>
            <a:r>
              <a:rPr lang="hr-HR" sz="1800" dirty="0" smtClean="0">
                <a:latin typeface="Calibri Light" panose="020F0302020204030204" pitchFamily="34" charset="0"/>
                <a:ea typeface="Arial" charset="0"/>
                <a:cs typeface="Calibri Light" panose="020F0302020204030204" pitchFamily="34" charset="0"/>
              </a:rPr>
              <a:t>Jadranskog mora, osmišljena za svakodnevnu uporabu, u kući i u pokretu.</a:t>
            </a:r>
          </a:p>
          <a:p>
            <a:pPr marL="0" indent="0">
              <a:buFont typeface="Arial"/>
              <a:buNone/>
            </a:pPr>
            <a:endParaRPr lang="hr-HR" sz="1800" dirty="0" smtClean="0">
              <a:latin typeface="Arial" charset="0"/>
              <a:ea typeface="Arial" charset="0"/>
              <a:cs typeface="Arial" charset="0"/>
            </a:endParaRPr>
          </a:p>
          <a:p>
            <a:pPr marL="0" indent="0">
              <a:buFont typeface="Arial"/>
              <a:buNone/>
            </a:pPr>
            <a:endParaRPr lang="hr-HR" sz="1800" dirty="0" smtClean="0">
              <a:latin typeface="Arial" charset="0"/>
              <a:ea typeface="Arial" charset="0"/>
              <a:cs typeface="Arial" charset="0"/>
            </a:endParaRPr>
          </a:p>
          <a:p>
            <a:pPr marL="0" indent="0">
              <a:buFont typeface="Arial"/>
              <a:buNone/>
            </a:pPr>
            <a:endParaRPr lang="hr-HR" sz="1800" dirty="0">
              <a:latin typeface="Arial" charset="0"/>
              <a:ea typeface="Arial" charset="0"/>
              <a:cs typeface="Arial" charset="0"/>
            </a:endParaRPr>
          </a:p>
        </p:txBody>
      </p:sp>
      <p:pic>
        <p:nvPicPr>
          <p:cNvPr id="9" name="Picture 8"/>
          <p:cNvPicPr>
            <a:picLocks noChangeAspect="1"/>
          </p:cNvPicPr>
          <p:nvPr/>
        </p:nvPicPr>
        <p:blipFill>
          <a:blip r:embed="rId2"/>
          <a:stretch>
            <a:fillRect/>
          </a:stretch>
        </p:blipFill>
        <p:spPr>
          <a:xfrm>
            <a:off x="551384" y="1124744"/>
            <a:ext cx="1879686" cy="1877283"/>
          </a:xfrm>
          <a:prstGeom prst="rect">
            <a:avLst/>
          </a:prstGeom>
        </p:spPr>
      </p:pic>
      <p:sp>
        <p:nvSpPr>
          <p:cNvPr id="13" name="Rectangle 12"/>
          <p:cNvSpPr/>
          <p:nvPr/>
        </p:nvSpPr>
        <p:spPr>
          <a:xfrm>
            <a:off x="839416" y="3099327"/>
            <a:ext cx="9577063" cy="1477328"/>
          </a:xfrm>
          <a:prstGeom prst="rect">
            <a:avLst/>
          </a:prstGeom>
        </p:spPr>
        <p:txBody>
          <a:bodyPr wrap="square">
            <a:spAutoFit/>
          </a:bodyPr>
          <a:lstStyle/>
          <a:p>
            <a:pPr lvl="0" defTabSz="457200" fontAlgn="base">
              <a:spcAft>
                <a:spcPct val="0"/>
              </a:spcAft>
              <a:buBlip>
                <a:blip r:embed="rId3"/>
              </a:buBlip>
            </a:pPr>
            <a:r>
              <a:rPr lang="hr-HR" sz="1600" dirty="0">
                <a:solidFill>
                  <a:srgbClr val="7F7F7F"/>
                </a:solidFill>
                <a:latin typeface="Calibri Light" panose="020F0302020204030204" pitchFamily="34" charset="0"/>
                <a:ea typeface="MS PGothic" panose="020B0600070205080204" pitchFamily="34" charset="-128"/>
              </a:rPr>
              <a:t> </a:t>
            </a:r>
            <a:r>
              <a:rPr lang="hr-HR" dirty="0" smtClean="0">
                <a:latin typeface="Calibri Light" panose="020F0302020204030204" pitchFamily="34" charset="0"/>
                <a:ea typeface="Arial" charset="0"/>
                <a:cs typeface="Calibri Light" panose="020F0302020204030204" pitchFamily="34" charset="0"/>
              </a:rPr>
              <a:t>Linija </a:t>
            </a:r>
            <a:r>
              <a:rPr lang="hr-HR" dirty="0">
                <a:latin typeface="Calibri Light" panose="020F0302020204030204" pitchFamily="34" charset="0"/>
                <a:ea typeface="Arial" charset="0"/>
                <a:cs typeface="Calibri Light" panose="020F0302020204030204" pitchFamily="34" charset="0"/>
              </a:rPr>
              <a:t>naših proizvoda namijenjena je specifičnim potrebama dojenčadi, djece i odraslih te donosi olakšanje kod problema s disanjem, osnažuje tjelesnu obranu protiv prehlada i gripe </a:t>
            </a:r>
            <a:endParaRPr lang="hr-HR" dirty="0" smtClean="0">
              <a:latin typeface="Calibri Light" panose="020F0302020204030204" pitchFamily="34" charset="0"/>
              <a:ea typeface="Arial" charset="0"/>
              <a:cs typeface="Calibri Light" panose="020F0302020204030204" pitchFamily="34" charset="0"/>
            </a:endParaRPr>
          </a:p>
          <a:p>
            <a:r>
              <a:rPr lang="hr-HR" dirty="0" smtClean="0">
                <a:latin typeface="Calibri Light" panose="020F0302020204030204" pitchFamily="34" charset="0"/>
                <a:ea typeface="Arial" charset="0"/>
                <a:cs typeface="Calibri Light" panose="020F0302020204030204" pitchFamily="34" charset="0"/>
              </a:rPr>
              <a:t>i </a:t>
            </a:r>
            <a:r>
              <a:rPr lang="hr-HR" dirty="0">
                <a:latin typeface="Calibri Light" panose="020F0302020204030204" pitchFamily="34" charset="0"/>
                <a:ea typeface="Arial" charset="0"/>
                <a:cs typeface="Calibri Light" panose="020F0302020204030204" pitchFamily="34" charset="0"/>
              </a:rPr>
              <a:t>pomaže u reguliranju problema sa sinusima, alergijama i rinitisom.</a:t>
            </a:r>
          </a:p>
          <a:p>
            <a:endParaRPr lang="hr-HR" dirty="0">
              <a:latin typeface="Calibri Light" panose="020F0302020204030204" pitchFamily="34" charset="0"/>
              <a:ea typeface="Arial" charset="0"/>
              <a:cs typeface="Calibri Light" panose="020F0302020204030204" pitchFamily="34" charset="0"/>
            </a:endParaRPr>
          </a:p>
          <a:p>
            <a:pPr lvl="0" defTabSz="457200" fontAlgn="base">
              <a:spcAft>
                <a:spcPct val="0"/>
              </a:spcAft>
              <a:buBlip>
                <a:blip r:embed="rId3"/>
              </a:buBlip>
            </a:pPr>
            <a:r>
              <a:rPr lang="hr-HR" sz="1600" dirty="0">
                <a:solidFill>
                  <a:srgbClr val="7F7F7F"/>
                </a:solidFill>
                <a:latin typeface="Calibri Light" panose="020F0302020204030204" pitchFamily="34" charset="0"/>
                <a:ea typeface="MS PGothic" panose="020B0600070205080204" pitchFamily="34" charset="-128"/>
              </a:rPr>
              <a:t> </a:t>
            </a:r>
            <a:r>
              <a:rPr lang="hr-HR" dirty="0" smtClean="0">
                <a:latin typeface="Calibri Light" panose="020F0302020204030204" pitchFamily="34" charset="0"/>
                <a:ea typeface="Arial" charset="0"/>
                <a:cs typeface="Calibri Light" panose="020F0302020204030204" pitchFamily="34" charset="0"/>
              </a:rPr>
              <a:t>Ime </a:t>
            </a:r>
            <a:r>
              <a:rPr lang="hr-HR" b="1" dirty="0">
                <a:solidFill>
                  <a:srgbClr val="1BA9E1"/>
                </a:solidFill>
                <a:latin typeface="Calibri Light" panose="020F0302020204030204" pitchFamily="34" charset="0"/>
                <a:ea typeface="Arial" charset="0"/>
                <a:cs typeface="Calibri Light" panose="020F0302020204030204" pitchFamily="34" charset="0"/>
              </a:rPr>
              <a:t>Aqua Maris </a:t>
            </a:r>
            <a:r>
              <a:rPr lang="hr-HR" dirty="0">
                <a:latin typeface="Calibri Light" panose="020F0302020204030204" pitchFamily="34" charset="0"/>
                <a:ea typeface="Arial" charset="0"/>
                <a:cs typeface="Calibri Light" panose="020F0302020204030204" pitchFamily="34" charset="0"/>
              </a:rPr>
              <a:t>i ostali žigovi ovog </a:t>
            </a:r>
            <a:r>
              <a:rPr lang="hr-HR" dirty="0" err="1">
                <a:latin typeface="Calibri Light" panose="020F0302020204030204" pitchFamily="34" charset="0"/>
                <a:ea typeface="Arial" charset="0"/>
                <a:cs typeface="Calibri Light" panose="020F0302020204030204" pitchFamily="34" charset="0"/>
              </a:rPr>
              <a:t>brenda</a:t>
            </a:r>
            <a:r>
              <a:rPr lang="hr-HR" dirty="0">
                <a:latin typeface="Calibri Light" panose="020F0302020204030204" pitchFamily="34" charset="0"/>
                <a:ea typeface="Arial" charset="0"/>
                <a:cs typeface="Calibri Light" panose="020F0302020204030204" pitchFamily="34" charset="0"/>
              </a:rPr>
              <a:t> zaštićeni su u više od 60 zemalja diljem svijeta.</a:t>
            </a:r>
          </a:p>
        </p:txBody>
      </p:sp>
    </p:spTree>
    <p:extLst>
      <p:ext uri="{BB962C8B-B14F-4D97-AF65-F5344CB8AC3E}">
        <p14:creationId xmlns:p14="http://schemas.microsoft.com/office/powerpoint/2010/main" val="2109366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3200" dirty="0">
                <a:latin typeface="Calibri Light" panose="020F0302020204030204" pitchFamily="34" charset="0"/>
                <a:cs typeface="Calibri Light" panose="020F0302020204030204" pitchFamily="34" charset="0"/>
              </a:rPr>
              <a:t>ŠTO JE INTELEKTUALNO VLASNIŠTVO?</a:t>
            </a:r>
            <a:br>
              <a:rPr lang="hr-HR" sz="3200" dirty="0">
                <a:latin typeface="Calibri Light" panose="020F0302020204030204" pitchFamily="34" charset="0"/>
                <a:cs typeface="Calibri Light" panose="020F0302020204030204" pitchFamily="34" charset="0"/>
              </a:rPr>
            </a:br>
            <a:endParaRPr lang="en-US" sz="3200" dirty="0">
              <a:latin typeface="Calibri Light" panose="020F0302020204030204" pitchFamily="34" charset="0"/>
              <a:cs typeface="Calibri Light" panose="020F0302020204030204" pitchFamily="34" charset="0"/>
            </a:endParaRPr>
          </a:p>
        </p:txBody>
      </p:sp>
      <p:sp>
        <p:nvSpPr>
          <p:cNvPr id="3" name="Text Placeholder 2"/>
          <p:cNvSpPr>
            <a:spLocks noGrp="1"/>
          </p:cNvSpPr>
          <p:nvPr>
            <p:ph type="body" sz="quarter" idx="10"/>
          </p:nvPr>
        </p:nvSpPr>
        <p:spPr>
          <a:xfrm>
            <a:off x="839417" y="1465859"/>
            <a:ext cx="10551023" cy="3948101"/>
          </a:xfrm>
        </p:spPr>
        <p:txBody>
          <a:bodyPr/>
          <a:lstStyle/>
          <a:p>
            <a:pPr marL="0" lvl="0" indent="0" defTabSz="457200" fontAlgn="base">
              <a:lnSpc>
                <a:spcPct val="100000"/>
              </a:lnSpc>
              <a:spcBef>
                <a:spcPct val="0"/>
              </a:spcBef>
              <a:spcAft>
                <a:spcPct val="0"/>
              </a:spcAft>
              <a:buBlip>
                <a:blip r:embed="rId2"/>
              </a:buBlip>
            </a:pPr>
            <a:r>
              <a:rPr lang="hr-HR" dirty="0">
                <a:solidFill>
                  <a:srgbClr val="7F7F7F"/>
                </a:solidFill>
                <a:latin typeface="Calibri Light" panose="020F0302020204030204" pitchFamily="34" charset="0"/>
                <a:ea typeface="MS PGothic" panose="020B0600070205080204" pitchFamily="34" charset="-128"/>
                <a:cs typeface="+mn-cs"/>
              </a:rPr>
              <a:t> </a:t>
            </a:r>
            <a:r>
              <a:rPr lang="hr-HR" sz="1800" dirty="0" smtClean="0">
                <a:latin typeface="Calibri Light" panose="020F0302020204030204" pitchFamily="34" charset="0"/>
                <a:cs typeface="Calibri Light" panose="020F0302020204030204" pitchFamily="34" charset="0"/>
              </a:rPr>
              <a:t>U poslovnom smislu intelektualno vlasništvo predstavlja nematerijalnu imovinu čije uspješno iskorištavanje može biti vrijedan temelj ili doprinos poslovanju te se ono kao imovina može kupiti, prodati, licencirati, zamijeniti, pokloniti ili naslijediti kao i svako drugo vlasništvo.</a:t>
            </a:r>
          </a:p>
          <a:p>
            <a:pPr marL="0" lvl="0" indent="0" defTabSz="457200" fontAlgn="base">
              <a:lnSpc>
                <a:spcPct val="100000"/>
              </a:lnSpc>
              <a:spcBef>
                <a:spcPct val="0"/>
              </a:spcBef>
              <a:spcAft>
                <a:spcPct val="0"/>
              </a:spcAft>
              <a:buNone/>
            </a:pPr>
            <a:endParaRPr lang="hr-HR" sz="1800" dirty="0" smtClean="0">
              <a:latin typeface="Calibri Light" panose="020F0302020204030204" pitchFamily="34" charset="0"/>
              <a:cs typeface="Calibri Light" panose="020F0302020204030204" pitchFamily="34" charset="0"/>
            </a:endParaRPr>
          </a:p>
          <a:p>
            <a:pPr marL="0" lvl="0" indent="0" defTabSz="457200" fontAlgn="base">
              <a:lnSpc>
                <a:spcPct val="100000"/>
              </a:lnSpc>
              <a:spcBef>
                <a:spcPct val="0"/>
              </a:spcBef>
              <a:spcAft>
                <a:spcPct val="0"/>
              </a:spcAft>
              <a:buBlip>
                <a:blip r:embed="rId2"/>
              </a:buBlip>
            </a:pPr>
            <a:r>
              <a:rPr lang="hr-HR" sz="1800" dirty="0">
                <a:latin typeface="Calibri Light" panose="020F0302020204030204" pitchFamily="34" charset="0"/>
                <a:cs typeface="Calibri Light" panose="020F0302020204030204" pitchFamily="34" charset="0"/>
              </a:rPr>
              <a:t> </a:t>
            </a:r>
            <a:r>
              <a:rPr lang="hr-HR" sz="1800" dirty="0" smtClean="0">
                <a:latin typeface="Calibri Light" panose="020F0302020204030204" pitchFamily="34" charset="0"/>
                <a:cs typeface="Calibri Light" panose="020F0302020204030204" pitchFamily="34" charset="0"/>
              </a:rPr>
              <a:t>Kako </a:t>
            </a:r>
            <a:r>
              <a:rPr lang="hr-HR" sz="1800" dirty="0">
                <a:latin typeface="Calibri Light" panose="020F0302020204030204" pitchFamily="34" charset="0"/>
                <a:cs typeface="Calibri Light" panose="020F0302020204030204" pitchFamily="34" charset="0"/>
              </a:rPr>
              <a:t>bi se zaštitila ova vrsta dobara, razvijen je odgovarajući sustav pravne zaštite intelektualnog vlasništva. Pravo intelektualnog vlasništva obuhvaća sustav pravnih instrumenata kojima se uređuje način stjecanja intelektualnog vlasništva i način zaštite od njegovog neovlaštenog </a:t>
            </a:r>
            <a:r>
              <a:rPr lang="hr-HR" sz="1800" dirty="0" smtClean="0">
                <a:latin typeface="Calibri Light" panose="020F0302020204030204" pitchFamily="34" charset="0"/>
                <a:cs typeface="Calibri Light" panose="020F0302020204030204" pitchFamily="34" charset="0"/>
              </a:rPr>
              <a:t>korištenja.</a:t>
            </a:r>
          </a:p>
          <a:p>
            <a:pPr marL="0" lvl="0" indent="0" defTabSz="457200" fontAlgn="base">
              <a:lnSpc>
                <a:spcPct val="100000"/>
              </a:lnSpc>
              <a:spcBef>
                <a:spcPct val="0"/>
              </a:spcBef>
              <a:spcAft>
                <a:spcPct val="0"/>
              </a:spcAft>
              <a:buNone/>
            </a:pPr>
            <a:endParaRPr lang="hr-HR" sz="1800" dirty="0" smtClean="0">
              <a:latin typeface="Calibri Light" panose="020F0302020204030204" pitchFamily="34" charset="0"/>
              <a:cs typeface="Calibri Light" panose="020F0302020204030204" pitchFamily="34" charset="0"/>
            </a:endParaRPr>
          </a:p>
          <a:p>
            <a:pPr marL="0" lvl="0" indent="0" defTabSz="457200" fontAlgn="base">
              <a:lnSpc>
                <a:spcPct val="100000"/>
              </a:lnSpc>
              <a:spcBef>
                <a:spcPct val="0"/>
              </a:spcBef>
              <a:spcAft>
                <a:spcPct val="0"/>
              </a:spcAft>
              <a:buBlip>
                <a:blip r:embed="rId2"/>
              </a:buBlip>
            </a:pPr>
            <a:r>
              <a:rPr lang="hr-HR" sz="1800" dirty="0">
                <a:latin typeface="Calibri Light" panose="020F0302020204030204" pitchFamily="34" charset="0"/>
                <a:cs typeface="Calibri Light" panose="020F0302020204030204" pitchFamily="34" charset="0"/>
              </a:rPr>
              <a:t> </a:t>
            </a:r>
            <a:r>
              <a:rPr lang="hr-HR" sz="1800" dirty="0" smtClean="0">
                <a:latin typeface="Calibri Light" panose="020F0302020204030204" pitchFamily="34" charset="0"/>
                <a:cs typeface="Calibri Light" panose="020F0302020204030204" pitchFamily="34" charset="0"/>
              </a:rPr>
              <a:t>Neovlaštena </a:t>
            </a:r>
            <a:r>
              <a:rPr lang="hr-HR" sz="1800" dirty="0">
                <a:latin typeface="Calibri Light" panose="020F0302020204030204" pitchFamily="34" charset="0"/>
                <a:cs typeface="Calibri Light" panose="020F0302020204030204" pitchFamily="34" charset="0"/>
              </a:rPr>
              <a:t>uporaba ili umnožavanje predmeta intelektualnog vlasništva predstavlja povredu prava, a pravo vlasnika na raspolaganje, uporabu i stjecanje koristi od takvog vlasništva štiti se sredstvima i institucijama pravnog sustava.</a:t>
            </a:r>
            <a:r>
              <a:rPr lang="hr-HR" sz="1800" baseline="30000" dirty="0">
                <a:latin typeface="Calibri Light" panose="020F0302020204030204" pitchFamily="34" charset="0"/>
                <a:cs typeface="Calibri Light" panose="020F0302020204030204" pitchFamily="34" charset="0"/>
              </a:rPr>
              <a:t>1</a:t>
            </a:r>
            <a:r>
              <a:rPr lang="hr-HR" sz="1800" dirty="0">
                <a:latin typeface="Calibri Light" panose="020F0302020204030204" pitchFamily="34" charset="0"/>
                <a:cs typeface="Calibri Light" panose="020F0302020204030204" pitchFamily="34" charset="0"/>
              </a:rPr>
              <a:t>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6" name="Footer Placeholder 3"/>
          <p:cNvSpPr>
            <a:spLocks noGrp="1"/>
          </p:cNvSpPr>
          <p:nvPr>
            <p:ph type="ftr" sz="quarter" idx="11"/>
          </p:nvPr>
        </p:nvSpPr>
        <p:spPr>
          <a:xfrm>
            <a:off x="1963544" y="6321535"/>
            <a:ext cx="6048672" cy="412706"/>
          </a:xfrm>
        </p:spPr>
        <p:txBody>
          <a:bodyPr/>
          <a:lstStyle/>
          <a:p>
            <a:pPr algn="l"/>
            <a:r>
              <a:rPr lang="hr-HR" sz="1200" baseline="30000" dirty="0">
                <a:solidFill>
                  <a:schemeClr val="bg1"/>
                </a:solidFill>
                <a:latin typeface="Arial" charset="0"/>
                <a:ea typeface="Arial" charset="0"/>
                <a:cs typeface="Arial" charset="0"/>
              </a:rPr>
              <a:t>1</a:t>
            </a:r>
            <a:r>
              <a:rPr lang="hr-HR" sz="1200" dirty="0">
                <a:solidFill>
                  <a:schemeClr val="bg1"/>
                </a:solidFill>
                <a:latin typeface="Arial" charset="0"/>
                <a:ea typeface="Arial" charset="0"/>
                <a:cs typeface="Arial" charset="0"/>
              </a:rPr>
              <a:t> </a:t>
            </a:r>
            <a:r>
              <a:rPr lang="hr-HR" sz="1200" dirty="0">
                <a:solidFill>
                  <a:schemeClr val="bg1"/>
                </a:solidFill>
                <a:latin typeface="Calibri Light" panose="020F0302020204030204" pitchFamily="34" charset="0"/>
                <a:ea typeface="Arial" charset="0"/>
                <a:cs typeface="Calibri Light" panose="020F0302020204030204" pitchFamily="34" charset="0"/>
              </a:rPr>
              <a:t>https://www.dziv.hr/hr/intelektualno-vlasnistvo/o-intelektualnom-vlasnistvu/</a:t>
            </a:r>
          </a:p>
        </p:txBody>
      </p:sp>
      <p:sp>
        <p:nvSpPr>
          <p:cNvPr id="7" name="Footer Placeholder 3"/>
          <p:cNvSpPr txBox="1">
            <a:spLocks/>
          </p:cNvSpPr>
          <p:nvPr/>
        </p:nvSpPr>
        <p:spPr>
          <a:xfrm>
            <a:off x="911424" y="6321535"/>
            <a:ext cx="1224136" cy="41270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b="1" baseline="30000" smtClean="0">
                <a:solidFill>
                  <a:schemeClr val="bg1"/>
                </a:solidFill>
                <a:latin typeface="Arial" charset="0"/>
                <a:ea typeface="Arial" charset="0"/>
                <a:cs typeface="Arial" charset="0"/>
              </a:rPr>
              <a:t>www.jgl.hr</a:t>
            </a:r>
            <a:endParaRPr lang="hr-HR" b="1"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1084235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417" y="500068"/>
            <a:ext cx="7980902" cy="346973"/>
          </a:xfrm>
        </p:spPr>
        <p:txBody>
          <a:bodyPr/>
          <a:lstStyle/>
          <a:p>
            <a:r>
              <a:rPr lang="hr-HR" sz="3200" dirty="0">
                <a:latin typeface="Calibri Light" panose="020F0302020204030204" pitchFamily="34" charset="0"/>
                <a:cs typeface="Calibri Light" panose="020F0302020204030204" pitchFamily="34" charset="0"/>
              </a:rPr>
              <a:t>INTELEKTUALNO VLASNIŠTVO U JGL-u</a:t>
            </a:r>
          </a:p>
        </p:txBody>
      </p:sp>
      <p:sp>
        <p:nvSpPr>
          <p:cNvPr id="3" name="Text Placeholder 2"/>
          <p:cNvSpPr>
            <a:spLocks noGrp="1"/>
          </p:cNvSpPr>
          <p:nvPr>
            <p:ph type="body" sz="quarter" idx="10"/>
          </p:nvPr>
        </p:nvSpPr>
        <p:spPr>
          <a:xfrm>
            <a:off x="715097" y="1133350"/>
            <a:ext cx="10551023" cy="3948101"/>
          </a:xfrm>
        </p:spPr>
        <p:txBody>
          <a:bodyPr/>
          <a:lstStyle/>
          <a:p>
            <a:pPr marL="0" lvl="0" indent="0" defTabSz="457200" fontAlgn="base">
              <a:lnSpc>
                <a:spcPct val="100000"/>
              </a:lnSpc>
              <a:spcBef>
                <a:spcPct val="0"/>
              </a:spcBef>
              <a:spcAft>
                <a:spcPct val="0"/>
              </a:spcAft>
              <a:buBlip>
                <a:blip r:embed="rId2"/>
              </a:buBlip>
            </a:pPr>
            <a:r>
              <a:rPr lang="hr-HR" dirty="0">
                <a:solidFill>
                  <a:srgbClr val="7F7F7F"/>
                </a:solidFill>
                <a:latin typeface="Calibri Light" panose="020F0302020204030204" pitchFamily="34" charset="0"/>
                <a:ea typeface="MS PGothic" panose="020B0600070205080204" pitchFamily="34" charset="-128"/>
                <a:cs typeface="+mn-cs"/>
              </a:rPr>
              <a:t> </a:t>
            </a:r>
            <a:r>
              <a:rPr lang="hr-HR" sz="1800" dirty="0" smtClean="0">
                <a:latin typeface="Calibri Light" panose="020F0302020204030204" pitchFamily="34" charset="0"/>
                <a:cs typeface="Calibri Light" panose="020F0302020204030204" pitchFamily="34" charset="0"/>
              </a:rPr>
              <a:t>JGL </a:t>
            </a:r>
            <a:r>
              <a:rPr lang="hr-HR" sz="1800" dirty="0">
                <a:latin typeface="Calibri Light" panose="020F0302020204030204" pitchFamily="34" charset="0"/>
                <a:cs typeface="Calibri Light" panose="020F0302020204030204" pitchFamily="34" charset="0"/>
              </a:rPr>
              <a:t>od svog osnivanja ulaže znatna materijalna sredstva u zaštitu intelektualnog vlasništva, </a:t>
            </a:r>
            <a:br>
              <a:rPr lang="hr-HR" sz="1800" dirty="0">
                <a:latin typeface="Calibri Light" panose="020F0302020204030204" pitchFamily="34" charset="0"/>
                <a:cs typeface="Calibri Light" panose="020F0302020204030204" pitchFamily="34" charset="0"/>
              </a:rPr>
            </a:br>
            <a:r>
              <a:rPr lang="hr-HR" sz="1800" dirty="0">
                <a:latin typeface="Calibri Light" panose="020F0302020204030204" pitchFamily="34" charset="0"/>
                <a:cs typeface="Calibri Light" panose="020F0302020204030204" pitchFamily="34" charset="0"/>
              </a:rPr>
              <a:t>a naročito žigova odnosno imena svojih najjačih </a:t>
            </a:r>
            <a:r>
              <a:rPr lang="hr-HR" sz="1800" dirty="0" err="1">
                <a:latin typeface="Calibri Light" panose="020F0302020204030204" pitchFamily="34" charset="0"/>
                <a:cs typeface="Calibri Light" panose="020F0302020204030204" pitchFamily="34" charset="0"/>
              </a:rPr>
              <a:t>brendova</a:t>
            </a:r>
            <a:r>
              <a:rPr lang="hr-HR" sz="1800" dirty="0">
                <a:latin typeface="Calibri Light" panose="020F0302020204030204" pitchFamily="34" charset="0"/>
                <a:cs typeface="Calibri Light" panose="020F0302020204030204" pitchFamily="34" charset="0"/>
              </a:rPr>
              <a:t>, a radi zaštite svojih poslovnih interesa, položaja na tržištu i sredstava uloženih u istraživanje, razvoj i promociju svojih proizvoda- </a:t>
            </a:r>
            <a:r>
              <a:rPr lang="hr-HR" sz="1800" dirty="0" err="1">
                <a:latin typeface="Calibri Light" panose="020F0302020204030204" pitchFamily="34" charset="0"/>
                <a:cs typeface="Calibri Light" panose="020F0302020204030204" pitchFamily="34" charset="0"/>
              </a:rPr>
              <a:t>brendova</a:t>
            </a:r>
            <a:r>
              <a:rPr lang="hr-HR" sz="1800" dirty="0">
                <a:latin typeface="Calibri Light" panose="020F0302020204030204" pitchFamily="34" charset="0"/>
                <a:cs typeface="Calibri Light" panose="020F0302020204030204" pitchFamily="34" charset="0"/>
              </a:rPr>
              <a:t>. </a:t>
            </a:r>
            <a:endParaRPr lang="hr-HR" sz="1800" dirty="0" smtClean="0">
              <a:latin typeface="Calibri Light" panose="020F0302020204030204" pitchFamily="34" charset="0"/>
              <a:cs typeface="Calibri Light" panose="020F0302020204030204" pitchFamily="34" charset="0"/>
            </a:endParaRPr>
          </a:p>
          <a:p>
            <a:pPr marL="0" lvl="0" indent="0" defTabSz="457200" fontAlgn="base">
              <a:lnSpc>
                <a:spcPct val="100000"/>
              </a:lnSpc>
              <a:spcBef>
                <a:spcPct val="0"/>
              </a:spcBef>
              <a:spcAft>
                <a:spcPct val="0"/>
              </a:spcAft>
              <a:buNone/>
            </a:pPr>
            <a:endParaRPr lang="hr-HR" sz="1800" dirty="0" smtClean="0">
              <a:latin typeface="Calibri Light" panose="020F0302020204030204" pitchFamily="34" charset="0"/>
              <a:cs typeface="Calibri Light" panose="020F0302020204030204" pitchFamily="34" charset="0"/>
            </a:endParaRPr>
          </a:p>
          <a:p>
            <a:pPr marL="0" lvl="0" indent="0" defTabSz="457200" fontAlgn="base">
              <a:lnSpc>
                <a:spcPct val="100000"/>
              </a:lnSpc>
              <a:spcBef>
                <a:spcPct val="0"/>
              </a:spcBef>
              <a:spcAft>
                <a:spcPct val="0"/>
              </a:spcAft>
              <a:buBlip>
                <a:blip r:embed="rId2"/>
              </a:buBlip>
            </a:pPr>
            <a:r>
              <a:rPr lang="hr-HR" sz="1800" dirty="0">
                <a:latin typeface="Calibri Light" panose="020F0302020204030204" pitchFamily="34" charset="0"/>
                <a:cs typeface="Calibri Light" panose="020F0302020204030204" pitchFamily="34" charset="0"/>
              </a:rPr>
              <a:t> </a:t>
            </a:r>
            <a:r>
              <a:rPr lang="hr-HR" sz="1800" dirty="0" smtClean="0">
                <a:latin typeface="Calibri Light" panose="020F0302020204030204" pitchFamily="34" charset="0"/>
                <a:cs typeface="Calibri Light" panose="020F0302020204030204" pitchFamily="34" charset="0"/>
              </a:rPr>
              <a:t>Zaštitu </a:t>
            </a:r>
            <a:r>
              <a:rPr lang="hr-HR" sz="1800" dirty="0">
                <a:latin typeface="Calibri Light" panose="020F0302020204030204" pitchFamily="34" charset="0"/>
                <a:cs typeface="Calibri Light" panose="020F0302020204030204" pitchFamily="34" charset="0"/>
              </a:rPr>
              <a:t>intelektualnog vlasništva JGL provodi na </a:t>
            </a:r>
            <a:r>
              <a:rPr lang="hr-HR" sz="1800" b="1" dirty="0">
                <a:latin typeface="Calibri Light" panose="020F0302020204030204" pitchFamily="34" charset="0"/>
                <a:cs typeface="Calibri Light" panose="020F0302020204030204" pitchFamily="34" charset="0"/>
              </a:rPr>
              <a:t>nacionalnoj</a:t>
            </a:r>
            <a:r>
              <a:rPr lang="hr-HR" sz="1800" dirty="0">
                <a:latin typeface="Calibri Light" panose="020F0302020204030204" pitchFamily="34" charset="0"/>
                <a:cs typeface="Calibri Light" panose="020F0302020204030204" pitchFamily="34" charset="0"/>
              </a:rPr>
              <a:t> (</a:t>
            </a:r>
            <a:r>
              <a:rPr lang="hr-HR" sz="1800" dirty="0">
                <a:latin typeface="Calibri Light" panose="020F0302020204030204" pitchFamily="34" charset="0"/>
                <a:cs typeface="Calibri Light" panose="020F0302020204030204" pitchFamily="34" charset="0"/>
                <a:hlinkClick r:id="rId3"/>
              </a:rPr>
              <a:t>https://www.dziv.hr/)</a:t>
            </a:r>
            <a:r>
              <a:rPr lang="hr-HR" sz="1800" dirty="0">
                <a:latin typeface="Calibri Light" panose="020F0302020204030204" pitchFamily="34" charset="0"/>
                <a:cs typeface="Calibri Light" panose="020F0302020204030204" pitchFamily="34" charset="0"/>
              </a:rPr>
              <a:t> </a:t>
            </a:r>
            <a:br>
              <a:rPr lang="hr-HR" sz="1800" dirty="0">
                <a:latin typeface="Calibri Light" panose="020F0302020204030204" pitchFamily="34" charset="0"/>
                <a:cs typeface="Calibri Light" panose="020F0302020204030204" pitchFamily="34" charset="0"/>
              </a:rPr>
            </a:br>
            <a:r>
              <a:rPr lang="hr-HR" sz="1800" dirty="0">
                <a:latin typeface="Calibri Light" panose="020F0302020204030204" pitchFamily="34" charset="0"/>
                <a:cs typeface="Calibri Light" panose="020F0302020204030204" pitchFamily="34" charset="0"/>
              </a:rPr>
              <a:t>i </a:t>
            </a:r>
            <a:r>
              <a:rPr lang="hr-HR" sz="1800" b="1" dirty="0">
                <a:latin typeface="Calibri Light" panose="020F0302020204030204" pitchFamily="34" charset="0"/>
                <a:cs typeface="Calibri Light" panose="020F0302020204030204" pitchFamily="34" charset="0"/>
              </a:rPr>
              <a:t>međunarodnoj</a:t>
            </a:r>
            <a:r>
              <a:rPr lang="hr-HR" sz="1800" dirty="0">
                <a:latin typeface="Calibri Light" panose="020F0302020204030204" pitchFamily="34" charset="0"/>
                <a:cs typeface="Calibri Light" panose="020F0302020204030204" pitchFamily="34" charset="0"/>
              </a:rPr>
              <a:t> razini putem međunarodnih organizacija </a:t>
            </a:r>
            <a:r>
              <a:rPr lang="hr-HR" altLang="x-none" sz="1800" dirty="0">
                <a:solidFill>
                  <a:prstClr val="black"/>
                </a:solidFill>
                <a:latin typeface="Calibri Light" panose="020F0302020204030204" pitchFamily="34" charset="0"/>
                <a:cs typeface="Calibri Light" panose="020F0302020204030204" pitchFamily="34" charset="0"/>
              </a:rPr>
              <a:t>(</a:t>
            </a:r>
            <a:r>
              <a:rPr lang="hr-HR" altLang="x-none" sz="1800" dirty="0">
                <a:solidFill>
                  <a:prstClr val="black"/>
                </a:solidFill>
                <a:latin typeface="Calibri Light" panose="020F0302020204030204" pitchFamily="34" charset="0"/>
                <a:cs typeface="Calibri Light" panose="020F0302020204030204" pitchFamily="34" charset="0"/>
                <a:hlinkClick r:id="rId4"/>
              </a:rPr>
              <a:t>https://www.wipo.int/portal/en/index.htm</a:t>
            </a:r>
            <a:r>
              <a:rPr lang="hr-HR" altLang="x-none" sz="1800" dirty="0">
                <a:solidFill>
                  <a:prstClr val="black"/>
                </a:solidFill>
                <a:latin typeface="Calibri Light" panose="020F0302020204030204" pitchFamily="34" charset="0"/>
                <a:cs typeface="Calibri Light" panose="020F0302020204030204" pitchFamily="34" charset="0"/>
              </a:rPr>
              <a:t/>
            </a:r>
            <a:br>
              <a:rPr lang="hr-HR" altLang="x-none" sz="1800" dirty="0">
                <a:solidFill>
                  <a:prstClr val="black"/>
                </a:solidFill>
                <a:latin typeface="Calibri Light" panose="020F0302020204030204" pitchFamily="34" charset="0"/>
                <a:cs typeface="Calibri Light" panose="020F0302020204030204" pitchFamily="34" charset="0"/>
              </a:rPr>
            </a:br>
            <a:r>
              <a:rPr lang="hr-HR" altLang="x-none" sz="1800" dirty="0">
                <a:solidFill>
                  <a:prstClr val="black"/>
                </a:solidFill>
                <a:latin typeface="Calibri Light" panose="020F0302020204030204" pitchFamily="34" charset="0"/>
                <a:cs typeface="Calibri Light" panose="020F0302020204030204" pitchFamily="34" charset="0"/>
              </a:rPr>
              <a:t>i </a:t>
            </a:r>
            <a:r>
              <a:rPr lang="hr-HR" altLang="x-none" sz="1800" dirty="0">
                <a:solidFill>
                  <a:prstClr val="black"/>
                </a:solidFill>
                <a:latin typeface="Calibri Light" panose="020F0302020204030204" pitchFamily="34" charset="0"/>
                <a:cs typeface="Calibri Light" panose="020F0302020204030204" pitchFamily="34" charset="0"/>
                <a:hlinkClick r:id="rId5"/>
              </a:rPr>
              <a:t>https://euipo.europa.eu/ohimportal/en)</a:t>
            </a:r>
            <a:r>
              <a:rPr lang="hr-HR" altLang="x-none" sz="1800" dirty="0">
                <a:solidFill>
                  <a:prstClr val="black"/>
                </a:solidFill>
                <a:latin typeface="Calibri Light" panose="020F0302020204030204" pitchFamily="34" charset="0"/>
                <a:cs typeface="Calibri Light" panose="020F0302020204030204" pitchFamily="34" charset="0"/>
              </a:rPr>
              <a:t> i/ili direktnom prijavom nacionalnim zavodima za intelektualno vlasništvo, </a:t>
            </a:r>
            <a:r>
              <a:rPr lang="hr-HR" sz="1800" dirty="0">
                <a:latin typeface="Calibri Light" panose="020F0302020204030204" pitchFamily="34" charset="0"/>
                <a:cs typeface="Calibri Light" panose="020F0302020204030204" pitchFamily="34" charset="0"/>
              </a:rPr>
              <a:t>u skladu s potrebama poslovne strategije. Naime, zaštita žiga ostvaruje se prema teritorijalnom načelu, odnosno zaštita vrijedi samo na teritoriju zemlje u kojoj je to pravo </a:t>
            </a:r>
            <a:r>
              <a:rPr lang="hr-HR" sz="1800" dirty="0" smtClean="0">
                <a:latin typeface="Calibri Light" panose="020F0302020204030204" pitchFamily="34" charset="0"/>
                <a:cs typeface="Calibri Light" panose="020F0302020204030204" pitchFamily="34" charset="0"/>
              </a:rPr>
              <a:t>priznato.</a:t>
            </a:r>
          </a:p>
          <a:p>
            <a:pPr marL="0" lvl="0" indent="0" defTabSz="457200" fontAlgn="base">
              <a:lnSpc>
                <a:spcPct val="100000"/>
              </a:lnSpc>
              <a:spcBef>
                <a:spcPct val="0"/>
              </a:spcBef>
              <a:spcAft>
                <a:spcPct val="0"/>
              </a:spcAft>
              <a:buNone/>
            </a:pPr>
            <a:endParaRPr lang="hr-HR" sz="1800" dirty="0" smtClean="0">
              <a:latin typeface="Calibri Light" panose="020F0302020204030204" pitchFamily="34" charset="0"/>
              <a:cs typeface="Calibri Light" panose="020F0302020204030204" pitchFamily="34" charset="0"/>
            </a:endParaRPr>
          </a:p>
          <a:p>
            <a:pPr marL="0" lvl="0" indent="0" defTabSz="457200" fontAlgn="base">
              <a:lnSpc>
                <a:spcPct val="100000"/>
              </a:lnSpc>
              <a:spcBef>
                <a:spcPct val="0"/>
              </a:spcBef>
              <a:spcAft>
                <a:spcPct val="0"/>
              </a:spcAft>
              <a:buBlip>
                <a:blip r:embed="rId2"/>
              </a:buBlip>
            </a:pPr>
            <a:r>
              <a:rPr lang="hr-HR" sz="1800" dirty="0">
                <a:latin typeface="Calibri Light" panose="020F0302020204030204" pitchFamily="34" charset="0"/>
                <a:cs typeface="Calibri Light" panose="020F0302020204030204" pitchFamily="34" charset="0"/>
              </a:rPr>
              <a:t> </a:t>
            </a:r>
            <a:r>
              <a:rPr lang="hr-HR" sz="1800" dirty="0" smtClean="0">
                <a:latin typeface="Calibri Light" panose="020F0302020204030204" pitchFamily="34" charset="0"/>
                <a:cs typeface="Calibri Light" panose="020F0302020204030204" pitchFamily="34" charset="0"/>
              </a:rPr>
              <a:t>Zaštita </a:t>
            </a:r>
            <a:r>
              <a:rPr lang="hr-HR" sz="1800" dirty="0">
                <a:latin typeface="Calibri Light" panose="020F0302020204030204" pitchFamily="34" charset="0"/>
                <a:cs typeface="Calibri Light" panose="020F0302020204030204" pitchFamily="34" charset="0"/>
              </a:rPr>
              <a:t>žigova u JGL-u se u većoj mjeri odnosi na verbalnu zaštitu (zaštita riječi, naziva </a:t>
            </a:r>
            <a:r>
              <a:rPr lang="hr-HR" sz="1800" dirty="0" smtClean="0">
                <a:latin typeface="Calibri Light" panose="020F0302020204030204" pitchFamily="34" charset="0"/>
                <a:cs typeface="Calibri Light" panose="020F0302020204030204" pitchFamily="34" charset="0"/>
              </a:rPr>
              <a:t>proizvoda, slogana), </a:t>
            </a:r>
            <a:r>
              <a:rPr lang="hr-HR" sz="1800" dirty="0">
                <a:latin typeface="Calibri Light" panose="020F0302020204030204" pitchFamily="34" charset="0"/>
                <a:cs typeface="Calibri Light" panose="020F0302020204030204" pitchFamily="34" charset="0"/>
              </a:rPr>
              <a:t/>
            </a:r>
            <a:br>
              <a:rPr lang="hr-HR" sz="1800" dirty="0">
                <a:latin typeface="Calibri Light" panose="020F0302020204030204" pitchFamily="34" charset="0"/>
                <a:cs typeface="Calibri Light" panose="020F0302020204030204" pitchFamily="34" charset="0"/>
              </a:rPr>
            </a:br>
            <a:r>
              <a:rPr lang="hr-HR" sz="1800" dirty="0">
                <a:latin typeface="Calibri Light" panose="020F0302020204030204" pitchFamily="34" charset="0"/>
                <a:cs typeface="Calibri Light" panose="020F0302020204030204" pitchFamily="34" charset="0"/>
              </a:rPr>
              <a:t>i tada govorimo o </a:t>
            </a:r>
            <a:r>
              <a:rPr lang="hr-HR" sz="1800" b="1" dirty="0">
                <a:latin typeface="Calibri Light" panose="020F0302020204030204" pitchFamily="34" charset="0"/>
                <a:cs typeface="Calibri Light" panose="020F0302020204030204" pitchFamily="34" charset="0"/>
              </a:rPr>
              <a:t>verbalnom žigu, </a:t>
            </a:r>
            <a:r>
              <a:rPr lang="hr-HR" sz="1800" dirty="0">
                <a:latin typeface="Calibri Light" panose="020F0302020204030204" pitchFamily="34" charset="0"/>
                <a:cs typeface="Calibri Light" panose="020F0302020204030204" pitchFamily="34" charset="0"/>
              </a:rPr>
              <a:t>te zaštitu slike (logo, pakiranje proizvoda), u tom slučaju govorimo o figurativnoj zaštiti odnosno </a:t>
            </a:r>
            <a:r>
              <a:rPr lang="hr-HR" sz="1800" b="1" dirty="0">
                <a:latin typeface="Calibri Light" panose="020F0302020204030204" pitchFamily="34" charset="0"/>
                <a:cs typeface="Calibri Light" panose="020F0302020204030204" pitchFamily="34" charset="0"/>
              </a:rPr>
              <a:t>figurativnom </a:t>
            </a:r>
            <a:r>
              <a:rPr lang="hr-HR" sz="1800" b="1" dirty="0" smtClean="0">
                <a:latin typeface="Calibri Light" panose="020F0302020204030204" pitchFamily="34" charset="0"/>
                <a:cs typeface="Calibri Light" panose="020F0302020204030204" pitchFamily="34" charset="0"/>
              </a:rPr>
              <a:t>žigu</a:t>
            </a:r>
            <a:r>
              <a:rPr lang="hr-HR" sz="1800" dirty="0" smtClean="0">
                <a:latin typeface="Calibri Light" panose="020F0302020204030204" pitchFamily="34" charset="0"/>
                <a:cs typeface="Calibri Light" panose="020F0302020204030204" pitchFamily="34" charset="0"/>
              </a:rPr>
              <a:t>.</a:t>
            </a:r>
          </a:p>
          <a:p>
            <a:pPr marL="0" lvl="0" indent="0" defTabSz="457200" fontAlgn="base">
              <a:lnSpc>
                <a:spcPct val="100000"/>
              </a:lnSpc>
              <a:spcBef>
                <a:spcPct val="0"/>
              </a:spcBef>
              <a:spcAft>
                <a:spcPct val="0"/>
              </a:spcAft>
              <a:buNone/>
            </a:pPr>
            <a:endParaRPr lang="hr-HR" sz="1800" dirty="0" smtClean="0">
              <a:latin typeface="Calibri Light" panose="020F0302020204030204" pitchFamily="34" charset="0"/>
              <a:cs typeface="Calibri Light" panose="020F0302020204030204" pitchFamily="34" charset="0"/>
            </a:endParaRPr>
          </a:p>
          <a:p>
            <a:pPr marL="0" lvl="0" indent="0" defTabSz="457200" fontAlgn="base">
              <a:lnSpc>
                <a:spcPct val="100000"/>
              </a:lnSpc>
              <a:spcBef>
                <a:spcPct val="0"/>
              </a:spcBef>
              <a:spcAft>
                <a:spcPct val="0"/>
              </a:spcAft>
              <a:buBlip>
                <a:blip r:embed="rId2"/>
              </a:buBlip>
            </a:pPr>
            <a:r>
              <a:rPr lang="hr-HR" sz="1800" dirty="0">
                <a:latin typeface="Calibri Light" panose="020F0302020204030204" pitchFamily="34" charset="0"/>
                <a:cs typeface="Calibri Light" panose="020F0302020204030204" pitchFamily="34" charset="0"/>
              </a:rPr>
              <a:t> </a:t>
            </a:r>
            <a:r>
              <a:rPr lang="hr-HR" sz="1800" dirty="0" smtClean="0">
                <a:latin typeface="Calibri Light" panose="020F0302020204030204" pitchFamily="34" charset="0"/>
                <a:cs typeface="Calibri Light" panose="020F0302020204030204" pitchFamily="34" charset="0"/>
              </a:rPr>
              <a:t>Zaštita </a:t>
            </a:r>
            <a:r>
              <a:rPr lang="hr-HR" sz="1800" dirty="0">
                <a:latin typeface="Calibri Light" panose="020F0302020204030204" pitchFamily="34" charset="0"/>
                <a:cs typeface="Calibri Light" panose="020F0302020204030204" pitchFamily="34" charset="0"/>
              </a:rPr>
              <a:t>žiga traje </a:t>
            </a:r>
            <a:r>
              <a:rPr lang="hr-HR" sz="1800" b="1" dirty="0">
                <a:latin typeface="Calibri Light" panose="020F0302020204030204" pitchFamily="34" charset="0"/>
                <a:cs typeface="Calibri Light" panose="020F0302020204030204" pitchFamily="34" charset="0"/>
              </a:rPr>
              <a:t>10 godina </a:t>
            </a:r>
            <a:r>
              <a:rPr lang="hr-HR" sz="1800" dirty="0">
                <a:latin typeface="Calibri Light" panose="020F0302020204030204" pitchFamily="34" charset="0"/>
                <a:cs typeface="Calibri Light" panose="020F0302020204030204" pitchFamily="34" charset="0"/>
              </a:rPr>
              <a:t>od dana podnošenja prijave i može se neograničeni broj puta produžavati.</a:t>
            </a:r>
          </a:p>
        </p:txBody>
      </p:sp>
      <p:sp>
        <p:nvSpPr>
          <p:cNvPr id="7" name="Footer Placeholder 3"/>
          <p:cNvSpPr txBox="1">
            <a:spLocks/>
          </p:cNvSpPr>
          <p:nvPr/>
        </p:nvSpPr>
        <p:spPr>
          <a:xfrm>
            <a:off x="911424" y="6321535"/>
            <a:ext cx="1224136" cy="41270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b="1" baseline="30000" smtClean="0">
                <a:solidFill>
                  <a:schemeClr val="bg1"/>
                </a:solidFill>
                <a:latin typeface="Arial" charset="0"/>
                <a:ea typeface="Arial" charset="0"/>
                <a:cs typeface="Arial" charset="0"/>
              </a:rPr>
              <a:t>www.jgl.hr</a:t>
            </a:r>
            <a:endParaRPr lang="hr-HR" b="1" dirty="0">
              <a:solidFill>
                <a:schemeClr val="bg1"/>
              </a:solidFill>
              <a:latin typeface="Arial" charset="0"/>
              <a:ea typeface="Arial" charset="0"/>
              <a:cs typeface="Arial" charset="0"/>
            </a:endParaRP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9569938">
            <a:off x="9847527" y="138950"/>
            <a:ext cx="866588" cy="1208224"/>
          </a:xfrm>
          <a:prstGeom prst="rect">
            <a:avLst/>
          </a:prstGeom>
        </p:spPr>
      </p:pic>
    </p:spTree>
    <p:extLst>
      <p:ext uri="{BB962C8B-B14F-4D97-AF65-F5344CB8AC3E}">
        <p14:creationId xmlns:p14="http://schemas.microsoft.com/office/powerpoint/2010/main" val="1252569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3200" dirty="0">
                <a:latin typeface="Calibri Light" panose="020F0302020204030204" pitchFamily="34" charset="0"/>
                <a:cs typeface="Calibri Light" panose="020F0302020204030204" pitchFamily="34" charset="0"/>
              </a:rPr>
              <a:t>INTELEKTUALNO VLASNIŠTVO U JGL-u</a:t>
            </a:r>
          </a:p>
        </p:txBody>
      </p:sp>
      <p:sp>
        <p:nvSpPr>
          <p:cNvPr id="3" name="Text Placeholder 2"/>
          <p:cNvSpPr>
            <a:spLocks noGrp="1"/>
          </p:cNvSpPr>
          <p:nvPr>
            <p:ph type="body" sz="quarter" idx="10"/>
          </p:nvPr>
        </p:nvSpPr>
        <p:spPr/>
        <p:txBody>
          <a:bodyPr/>
          <a:lstStyle/>
          <a:p>
            <a:pPr marL="0" lvl="0" indent="0" defTabSz="457200" fontAlgn="base">
              <a:lnSpc>
                <a:spcPct val="100000"/>
              </a:lnSpc>
              <a:spcBef>
                <a:spcPts val="0"/>
              </a:spcBef>
              <a:spcAft>
                <a:spcPct val="0"/>
              </a:spcAft>
              <a:buBlip>
                <a:blip r:embed="rId2"/>
              </a:buBlip>
            </a:pPr>
            <a:r>
              <a:rPr lang="hr-HR" dirty="0">
                <a:solidFill>
                  <a:srgbClr val="7F7F7F"/>
                </a:solidFill>
                <a:latin typeface="Calibri Light" panose="020F0302020204030204" pitchFamily="34" charset="0"/>
                <a:ea typeface="MS PGothic" panose="020B0600070205080204" pitchFamily="34" charset="-128"/>
                <a:cs typeface="+mn-cs"/>
              </a:rPr>
              <a:t> </a:t>
            </a:r>
            <a:r>
              <a:rPr lang="hr-HR" sz="1800" dirty="0" smtClean="0">
                <a:solidFill>
                  <a:prstClr val="black"/>
                </a:solidFill>
                <a:latin typeface="Calibri Light" panose="020F0302020204030204" pitchFamily="34" charset="0"/>
                <a:cs typeface="Calibri Light" panose="020F0302020204030204" pitchFamily="34" charset="0"/>
              </a:rPr>
              <a:t>Svaki </a:t>
            </a:r>
            <a:r>
              <a:rPr lang="hr-HR" sz="1800" dirty="0">
                <a:solidFill>
                  <a:prstClr val="black"/>
                </a:solidFill>
                <a:latin typeface="Calibri Light" panose="020F0302020204030204" pitchFamily="34" charset="0"/>
                <a:cs typeface="Calibri Light" panose="020F0302020204030204" pitchFamily="34" charset="0"/>
              </a:rPr>
              <a:t>znak koji se želi štititi žigom prijavljuje se zasebnom prijavom, čiji je sastavni dio </a:t>
            </a:r>
            <a:r>
              <a:rPr lang="hr-HR" sz="1800" b="1" dirty="0">
                <a:latin typeface="Calibri Light" panose="020F0302020204030204" pitchFamily="34" charset="0"/>
                <a:cs typeface="Calibri Light" panose="020F0302020204030204" pitchFamily="34" charset="0"/>
              </a:rPr>
              <a:t>popis proizvoda i/ili usluga</a:t>
            </a:r>
            <a:r>
              <a:rPr lang="hr-HR" sz="1800" dirty="0">
                <a:latin typeface="Calibri Light" panose="020F0302020204030204" pitchFamily="34" charset="0"/>
                <a:cs typeface="Calibri Light" panose="020F0302020204030204" pitchFamily="34" charset="0"/>
              </a:rPr>
              <a:t> </a:t>
            </a:r>
            <a:r>
              <a:rPr lang="hr-HR" sz="1800" dirty="0">
                <a:solidFill>
                  <a:prstClr val="black"/>
                </a:solidFill>
                <a:latin typeface="Calibri Light" panose="020F0302020204030204" pitchFamily="34" charset="0"/>
                <a:cs typeface="Calibri Light" panose="020F0302020204030204" pitchFamily="34" charset="0"/>
              </a:rPr>
              <a:t>na koje se znak odnosi, a koji mora biti sastavljen u skladu s Međunarodnom klasifikacijom proizvoda i usluga za potrebe registracije žigova (tzv. </a:t>
            </a:r>
            <a:r>
              <a:rPr lang="hr-HR" sz="1800" dirty="0" err="1">
                <a:solidFill>
                  <a:prstClr val="black"/>
                </a:solidFill>
                <a:latin typeface="Calibri Light" panose="020F0302020204030204" pitchFamily="34" charset="0"/>
                <a:cs typeface="Calibri Light" panose="020F0302020204030204" pitchFamily="34" charset="0"/>
              </a:rPr>
              <a:t>Nicanskom</a:t>
            </a:r>
            <a:r>
              <a:rPr lang="hr-HR" sz="1800" dirty="0">
                <a:solidFill>
                  <a:prstClr val="black"/>
                </a:solidFill>
                <a:latin typeface="Calibri Light" panose="020F0302020204030204" pitchFamily="34" charset="0"/>
                <a:cs typeface="Calibri Light" panose="020F0302020204030204" pitchFamily="34" charset="0"/>
              </a:rPr>
              <a:t> klasifikacijom). Popis proizvoda i/ili usluga naveden u prijavi nije moguće naknadno proširivati.</a:t>
            </a:r>
          </a:p>
          <a:p>
            <a:pPr marL="0" indent="0" eaLnBrk="0" fontAlgn="base" hangingPunct="0">
              <a:lnSpc>
                <a:spcPct val="100000"/>
              </a:lnSpc>
              <a:spcBef>
                <a:spcPts val="0"/>
              </a:spcBef>
              <a:spcAft>
                <a:spcPct val="0"/>
              </a:spcAft>
              <a:buNone/>
              <a:defRPr/>
            </a:pPr>
            <a:endParaRPr lang="hr-HR" sz="1800" dirty="0">
              <a:solidFill>
                <a:prstClr val="black"/>
              </a:solidFill>
              <a:latin typeface="Calibri Light" panose="020F0302020204030204" pitchFamily="34" charset="0"/>
              <a:cs typeface="Calibri Light" panose="020F0302020204030204" pitchFamily="34" charset="0"/>
            </a:endParaRPr>
          </a:p>
          <a:p>
            <a:pPr marL="0" indent="0" eaLnBrk="0" fontAlgn="base" hangingPunct="0">
              <a:lnSpc>
                <a:spcPct val="100000"/>
              </a:lnSpc>
              <a:spcBef>
                <a:spcPts val="0"/>
              </a:spcBef>
              <a:spcAft>
                <a:spcPct val="0"/>
              </a:spcAft>
              <a:buNone/>
              <a:defRPr/>
            </a:pPr>
            <a:r>
              <a:rPr lang="hr-HR" sz="1800" b="1" dirty="0">
                <a:solidFill>
                  <a:prstClr val="black"/>
                </a:solidFill>
                <a:latin typeface="Calibri Light" panose="020F0302020204030204" pitchFamily="34" charset="0"/>
                <a:cs typeface="Calibri Light" panose="020F0302020204030204" pitchFamily="34" charset="0"/>
              </a:rPr>
              <a:t>JGL najčešće štiti svoje žigove u sljedećim razredima:</a:t>
            </a:r>
          </a:p>
          <a:p>
            <a:pPr marL="0" indent="0" eaLnBrk="0" fontAlgn="base" hangingPunct="0">
              <a:lnSpc>
                <a:spcPct val="100000"/>
              </a:lnSpc>
              <a:spcBef>
                <a:spcPts val="0"/>
              </a:spcBef>
              <a:spcAft>
                <a:spcPct val="0"/>
              </a:spcAft>
              <a:buNone/>
              <a:defRPr/>
            </a:pPr>
            <a:endParaRPr lang="hr-HR" sz="1800" b="1" dirty="0">
              <a:solidFill>
                <a:prstClr val="black"/>
              </a:solidFill>
              <a:latin typeface="Calibri Light" panose="020F0302020204030204" pitchFamily="34" charset="0"/>
              <a:cs typeface="Calibri Light" panose="020F0302020204030204" pitchFamily="34" charset="0"/>
            </a:endParaRPr>
          </a:p>
          <a:p>
            <a:pPr marL="0" lvl="0" indent="0" defTabSz="457200" fontAlgn="base">
              <a:lnSpc>
                <a:spcPct val="100000"/>
              </a:lnSpc>
              <a:spcBef>
                <a:spcPts val="0"/>
              </a:spcBef>
              <a:spcAft>
                <a:spcPct val="0"/>
              </a:spcAft>
              <a:buBlip>
                <a:blip r:embed="rId2"/>
              </a:buBlip>
            </a:pPr>
            <a:r>
              <a:rPr lang="hr-HR" dirty="0">
                <a:solidFill>
                  <a:srgbClr val="7F7F7F"/>
                </a:solidFill>
                <a:latin typeface="Calibri Light" panose="020F0302020204030204" pitchFamily="34" charset="0"/>
                <a:ea typeface="MS PGothic" panose="020B0600070205080204" pitchFamily="34" charset="-128"/>
                <a:cs typeface="+mn-cs"/>
              </a:rPr>
              <a:t> </a:t>
            </a:r>
            <a:r>
              <a:rPr lang="hr-HR" sz="1800" b="1" dirty="0" smtClean="0">
                <a:solidFill>
                  <a:prstClr val="black"/>
                </a:solidFill>
                <a:latin typeface="Calibri Light" panose="020F0302020204030204" pitchFamily="34" charset="0"/>
                <a:cs typeface="Calibri Light" panose="020F0302020204030204" pitchFamily="34" charset="0"/>
              </a:rPr>
              <a:t>3</a:t>
            </a:r>
            <a:r>
              <a:rPr lang="hr-HR" sz="1800" dirty="0">
                <a:solidFill>
                  <a:prstClr val="black"/>
                </a:solidFill>
                <a:latin typeface="Calibri Light" panose="020F0302020204030204" pitchFamily="34" charset="0"/>
                <a:cs typeface="Calibri Light" panose="020F0302020204030204" pitchFamily="34" charset="0"/>
              </a:rPr>
              <a:t>: </a:t>
            </a:r>
            <a:r>
              <a:rPr lang="hr-HR" sz="1800" dirty="0" smtClean="0">
                <a:solidFill>
                  <a:prstClr val="black"/>
                </a:solidFill>
                <a:latin typeface="Calibri Light" panose="020F0302020204030204" pitchFamily="34" charset="0"/>
                <a:cs typeface="Calibri Light" panose="020F0302020204030204" pitchFamily="34" charset="0"/>
              </a:rPr>
              <a:t>	Kozmetički </a:t>
            </a:r>
            <a:r>
              <a:rPr lang="hr-HR" sz="1800" dirty="0">
                <a:solidFill>
                  <a:prstClr val="black"/>
                </a:solidFill>
                <a:latin typeface="Calibri Light" panose="020F0302020204030204" pitchFamily="34" charset="0"/>
                <a:cs typeface="Calibri Light" panose="020F0302020204030204" pitchFamily="34" charset="0"/>
              </a:rPr>
              <a:t>preparati, </a:t>
            </a:r>
            <a:r>
              <a:rPr lang="hr-HR" sz="1800" dirty="0" smtClean="0">
                <a:solidFill>
                  <a:prstClr val="black"/>
                </a:solidFill>
                <a:latin typeface="Calibri Light" panose="020F0302020204030204" pitchFamily="34" charset="0"/>
                <a:cs typeface="Calibri Light" panose="020F0302020204030204" pitchFamily="34" charset="0"/>
              </a:rPr>
              <a:t>parfumerijski </a:t>
            </a:r>
            <a:r>
              <a:rPr lang="hr-HR" sz="1800" dirty="0">
                <a:solidFill>
                  <a:prstClr val="black"/>
                </a:solidFill>
                <a:latin typeface="Calibri Light" panose="020F0302020204030204" pitchFamily="34" charset="0"/>
                <a:cs typeface="Calibri Light" panose="020F0302020204030204" pitchFamily="34" charset="0"/>
              </a:rPr>
              <a:t>proizvodi, toaletni </a:t>
            </a:r>
            <a:r>
              <a:rPr lang="hr-HR" sz="1800" dirty="0" smtClean="0">
                <a:solidFill>
                  <a:prstClr val="black"/>
                </a:solidFill>
                <a:latin typeface="Calibri Light" panose="020F0302020204030204" pitchFamily="34" charset="0"/>
                <a:cs typeface="Calibri Light" panose="020F0302020204030204" pitchFamily="34" charset="0"/>
              </a:rPr>
              <a:t>proizvodi</a:t>
            </a:r>
          </a:p>
          <a:p>
            <a:pPr marL="0" lvl="0" indent="0" defTabSz="457200" fontAlgn="base">
              <a:lnSpc>
                <a:spcPct val="100000"/>
              </a:lnSpc>
              <a:spcBef>
                <a:spcPts val="0"/>
              </a:spcBef>
              <a:spcAft>
                <a:spcPct val="0"/>
              </a:spcAft>
              <a:buBlip>
                <a:blip r:embed="rId2"/>
              </a:buBlip>
            </a:pPr>
            <a:r>
              <a:rPr lang="hr-HR" sz="1800" b="1" dirty="0">
                <a:solidFill>
                  <a:prstClr val="black"/>
                </a:solidFill>
                <a:latin typeface="Calibri Light" panose="020F0302020204030204" pitchFamily="34" charset="0"/>
                <a:cs typeface="Calibri Light" panose="020F0302020204030204" pitchFamily="34" charset="0"/>
              </a:rPr>
              <a:t> </a:t>
            </a:r>
            <a:r>
              <a:rPr lang="hr-HR" sz="1800" b="1" dirty="0" smtClean="0">
                <a:solidFill>
                  <a:prstClr val="black"/>
                </a:solidFill>
                <a:latin typeface="Calibri Light" panose="020F0302020204030204" pitchFamily="34" charset="0"/>
                <a:cs typeface="Calibri Light" panose="020F0302020204030204" pitchFamily="34" charset="0"/>
              </a:rPr>
              <a:t>5</a:t>
            </a:r>
            <a:r>
              <a:rPr lang="hr-HR" sz="1800" dirty="0">
                <a:solidFill>
                  <a:prstClr val="black"/>
                </a:solidFill>
                <a:latin typeface="Calibri Light" panose="020F0302020204030204" pitchFamily="34" charset="0"/>
                <a:cs typeface="Calibri Light" panose="020F0302020204030204" pitchFamily="34" charset="0"/>
              </a:rPr>
              <a:t>: </a:t>
            </a:r>
            <a:r>
              <a:rPr lang="hr-HR" sz="1800" dirty="0" smtClean="0">
                <a:solidFill>
                  <a:prstClr val="black"/>
                </a:solidFill>
                <a:latin typeface="Calibri Light" panose="020F0302020204030204" pitchFamily="34" charset="0"/>
                <a:cs typeface="Calibri Light" panose="020F0302020204030204" pitchFamily="34" charset="0"/>
              </a:rPr>
              <a:t>	Lijekovi </a:t>
            </a:r>
            <a:r>
              <a:rPr lang="hr-HR" sz="1800" dirty="0">
                <a:solidFill>
                  <a:prstClr val="black"/>
                </a:solidFill>
                <a:latin typeface="Calibri Light" panose="020F0302020204030204" pitchFamily="34" charset="0"/>
                <a:cs typeface="Calibri Light" panose="020F0302020204030204" pitchFamily="34" charset="0"/>
              </a:rPr>
              <a:t>za ljudsku upotrebu, dodaci prehrani, farmaceutski </a:t>
            </a:r>
            <a:r>
              <a:rPr lang="hr-HR" sz="1800" dirty="0" smtClean="0">
                <a:solidFill>
                  <a:prstClr val="black"/>
                </a:solidFill>
                <a:latin typeface="Calibri Light" panose="020F0302020204030204" pitchFamily="34" charset="0"/>
                <a:cs typeface="Calibri Light" panose="020F0302020204030204" pitchFamily="34" charset="0"/>
              </a:rPr>
              <a:t>proizvodi, medicinski preparati</a:t>
            </a:r>
          </a:p>
          <a:p>
            <a:pPr marL="0" lvl="0" indent="0" defTabSz="457200" fontAlgn="base">
              <a:lnSpc>
                <a:spcPct val="100000"/>
              </a:lnSpc>
              <a:spcBef>
                <a:spcPts val="0"/>
              </a:spcBef>
              <a:spcAft>
                <a:spcPct val="0"/>
              </a:spcAft>
              <a:buBlip>
                <a:blip r:embed="rId2"/>
              </a:buBlip>
            </a:pPr>
            <a:r>
              <a:rPr lang="hr-HR" sz="1800" b="1" dirty="0">
                <a:solidFill>
                  <a:prstClr val="black"/>
                </a:solidFill>
                <a:latin typeface="Calibri Light" panose="020F0302020204030204" pitchFamily="34" charset="0"/>
                <a:cs typeface="Calibri Light" panose="020F0302020204030204" pitchFamily="34" charset="0"/>
              </a:rPr>
              <a:t> </a:t>
            </a:r>
            <a:r>
              <a:rPr lang="hr-HR" sz="1800" b="1" dirty="0" smtClean="0">
                <a:solidFill>
                  <a:prstClr val="black"/>
                </a:solidFill>
                <a:latin typeface="Calibri Light" panose="020F0302020204030204" pitchFamily="34" charset="0"/>
                <a:cs typeface="Calibri Light" panose="020F0302020204030204" pitchFamily="34" charset="0"/>
              </a:rPr>
              <a:t>35</a:t>
            </a:r>
            <a:r>
              <a:rPr lang="hr-HR" sz="1800" dirty="0">
                <a:solidFill>
                  <a:prstClr val="black"/>
                </a:solidFill>
                <a:latin typeface="Calibri Light" panose="020F0302020204030204" pitchFamily="34" charset="0"/>
                <a:cs typeface="Calibri Light" panose="020F0302020204030204" pitchFamily="34" charset="0"/>
              </a:rPr>
              <a:t>: Oglašavanje i reklamiranje</a:t>
            </a:r>
          </a:p>
          <a:p>
            <a:pPr marL="0" indent="0" eaLnBrk="0" fontAlgn="base" hangingPunct="0">
              <a:spcAft>
                <a:spcPct val="0"/>
              </a:spcAft>
              <a:buNone/>
              <a:defRPr/>
            </a:pPr>
            <a:endParaRPr lang="hr-HR" b="1" dirty="0">
              <a:solidFill>
                <a:prstClr val="black"/>
              </a:solidFill>
            </a:endParaRPr>
          </a:p>
          <a:p>
            <a:pPr marL="0" indent="0" eaLnBrk="0" fontAlgn="base" hangingPunct="0">
              <a:spcAft>
                <a:spcPct val="0"/>
              </a:spcAft>
              <a:buNone/>
              <a:defRPr/>
            </a:pPr>
            <a:endParaRPr lang="hr-HR" b="1" dirty="0">
              <a:solidFill>
                <a:prstClr val="black"/>
              </a:solidFill>
            </a:endParaRPr>
          </a:p>
          <a:p>
            <a:endParaRPr lang="hr-HR" dirty="0"/>
          </a:p>
        </p:txBody>
      </p:sp>
      <p:sp>
        <p:nvSpPr>
          <p:cNvPr id="7" name="Footer Placeholder 3"/>
          <p:cNvSpPr txBox="1">
            <a:spLocks/>
          </p:cNvSpPr>
          <p:nvPr/>
        </p:nvSpPr>
        <p:spPr>
          <a:xfrm>
            <a:off x="911424" y="6321535"/>
            <a:ext cx="1224136" cy="41270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b="1" baseline="30000" smtClean="0">
                <a:solidFill>
                  <a:schemeClr val="bg1"/>
                </a:solidFill>
                <a:latin typeface="Arial" charset="0"/>
                <a:ea typeface="Arial" charset="0"/>
                <a:cs typeface="Arial" charset="0"/>
              </a:rPr>
              <a:t>www.jgl.hr</a:t>
            </a:r>
            <a:endParaRPr lang="hr-HR" b="1"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1528067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TotalTime>
  <Words>676</Words>
  <Application>Microsoft Office PowerPoint</Application>
  <PresentationFormat>Widescreen</PresentationFormat>
  <Paragraphs>103</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MS PGothic</vt:lpstr>
      <vt:lpstr>Arial</vt:lpstr>
      <vt:lpstr>Calibri</vt:lpstr>
      <vt:lpstr>Calibri Light</vt:lpstr>
      <vt:lpstr>Office Theme</vt:lpstr>
      <vt:lpstr>Ured za pravne poslove i intelektualno vlasništvo, 2019.</vt:lpstr>
      <vt:lpstr>PowerPoint Presentation</vt:lpstr>
      <vt:lpstr>PowerPoint Presentation</vt:lpstr>
      <vt:lpstr>PowerPoint Presentation</vt:lpstr>
      <vt:lpstr>PowerPoint Presentation</vt:lpstr>
      <vt:lpstr>PowerPoint Presentation</vt:lpstr>
      <vt:lpstr>ŠTO JE INTELEKTUALNO VLASNIŠTVO? </vt:lpstr>
      <vt:lpstr>INTELEKTUALNO VLASNIŠTVO U JGL-u</vt:lpstr>
      <vt:lpstr>INTELEKTUALNO VLASNIŠTVO U JGL-u</vt:lpstr>
      <vt:lpstr>BAZE PODATAKA</vt:lpstr>
      <vt:lpstr>MJERE ZAŠTITE INTELEKTUALNOG VLASNIŠTVA</vt:lpstr>
      <vt:lpstr>BUSINESS CASE</vt:lpstr>
      <vt:lpstr>PowerPoint Presentation</vt:lpstr>
      <vt:lpstr>PowerPoint Presentation</vt:lpstr>
      <vt:lpstr>PowerPoint Presentation</vt:lpstr>
      <vt:lpstr>BUSINESS CASE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zana mrsa</dc:creator>
  <cp:lastModifiedBy>Rafaela Bačić Milun</cp:lastModifiedBy>
  <cp:revision>18</cp:revision>
  <dcterms:created xsi:type="dcterms:W3CDTF">2019-09-27T09:36:40Z</dcterms:created>
  <dcterms:modified xsi:type="dcterms:W3CDTF">2019-10-21T09:53:56Z</dcterms:modified>
</cp:coreProperties>
</file>