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8" r:id="rId6"/>
    <p:sldMasterId id="2147483698" r:id="rId7"/>
    <p:sldMasterId id="2147483718" r:id="rId8"/>
    <p:sldMasterId id="2147483743" r:id="rId9"/>
    <p:sldMasterId id="2147483760" r:id="rId10"/>
  </p:sldMasterIdLst>
  <p:notesMasterIdLst>
    <p:notesMasterId r:id="rId27"/>
  </p:notesMasterIdLst>
  <p:sldIdLst>
    <p:sldId id="1939" r:id="rId11"/>
    <p:sldId id="1927" r:id="rId12"/>
    <p:sldId id="416" r:id="rId13"/>
    <p:sldId id="1935" r:id="rId14"/>
    <p:sldId id="1078" r:id="rId15"/>
    <p:sldId id="779" r:id="rId16"/>
    <p:sldId id="1950" r:id="rId17"/>
    <p:sldId id="1945" r:id="rId18"/>
    <p:sldId id="1944" r:id="rId19"/>
    <p:sldId id="1947" r:id="rId20"/>
    <p:sldId id="1948" r:id="rId21"/>
    <p:sldId id="542" r:id="rId22"/>
    <p:sldId id="1942" r:id="rId23"/>
    <p:sldId id="1941" r:id="rId24"/>
    <p:sldId id="1940" r:id="rId25"/>
    <p:sldId id="1946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Đorđević" initials="MĐ" lastIdx="8" clrIdx="0">
    <p:extLst>
      <p:ext uri="{19B8F6BF-5375-455C-9EA6-DF929625EA0E}">
        <p15:presenceInfo xmlns:p15="http://schemas.microsoft.com/office/powerpoint/2012/main" userId="S-1-5-21-1801674531-1935655697-725345543-4189" providerId="AD"/>
      </p:ext>
    </p:extLst>
  </p:cmAuthor>
  <p:cmAuthor id="2" name="Vedrana Orlić" initials="VO" lastIdx="3" clrIdx="1">
    <p:extLst>
      <p:ext uri="{19B8F6BF-5375-455C-9EA6-DF929625EA0E}">
        <p15:presenceInfo xmlns:p15="http://schemas.microsoft.com/office/powerpoint/2012/main" userId="S::vedrana.orlic@arriva.com.hr::661fbea0-b213-421c-8c60-3a23f9f817a1" providerId="AD"/>
      </p:ext>
    </p:extLst>
  </p:cmAuthor>
  <p:cmAuthor id="3" name="Maja Stipetić" initials="MS" lastIdx="3" clrIdx="2">
    <p:extLst>
      <p:ext uri="{19B8F6BF-5375-455C-9EA6-DF929625EA0E}">
        <p15:presenceInfo xmlns:p15="http://schemas.microsoft.com/office/powerpoint/2012/main" userId="S-1-5-21-1801674531-1935655697-725345543-43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C818"/>
    <a:srgbClr val="66CCFF"/>
    <a:srgbClr val="D8EFF2"/>
    <a:srgbClr val="CCFFCC"/>
    <a:srgbClr val="CCFFFF"/>
    <a:srgbClr val="CCCCFF"/>
    <a:srgbClr val="CCECFF"/>
    <a:srgbClr val="00B7C0"/>
    <a:srgbClr val="00C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09571-6406-48D6-9663-04444B142743}" type="datetimeFigureOut">
              <a:rPr lang="hr-HR" smtClean="0"/>
              <a:t>21.10.2019.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FCAE5-56B4-4409-B48C-9769A30B667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886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592C9-DF61-5F4F-A916-EC6501E43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23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FCAE5-56B4-4409-B48C-9769A30B667C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5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592C9-DF61-5F4F-A916-EC6501E43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73AE8-A07D-4EA3-BFCD-C1C480E97269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62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73AE8-A07D-4EA3-BFCD-C1C480E97269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62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2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18E8D-1410-410A-84D4-054A36D65F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6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73AE8-A07D-4EA3-BFCD-C1C480E97269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5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592C9-DF61-5F4F-A916-EC6501E43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44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0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592C9-DF61-5F4F-A916-EC6501E43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70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035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FCAE5-56B4-4409-B48C-9769A30B667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18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FCAE5-56B4-4409-B48C-9769A30B667C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11214285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2" y="2679088"/>
            <a:ext cx="5488229" cy="89934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9375"/>
            <a:ext cx="1766400" cy="51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847BF-5483-4007-B385-9C93619D0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617" y="3770433"/>
            <a:ext cx="5490633" cy="199748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3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525B5C05-7E20-4C45-ADE8-153EF7B76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2DA803-FC22-4E98-AECD-2FD6C671F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D4303F52-3FEE-41B5-B651-1E73EC4F0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69B9A2-5224-4474-B530-17DF9376A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57216"/>
            <a:ext cx="11184629" cy="2518345"/>
          </a:xfrm>
        </p:spPr>
        <p:txBody>
          <a:bodyPr anchor="b" anchorCtr="0"/>
          <a:lstStyle>
            <a:lvl1pPr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356994"/>
            <a:ext cx="7440213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00BECD"/>
                </a:solidFill>
              </a:defRPr>
            </a:lvl1pPr>
            <a:lvl2pPr marL="0" indent="0">
              <a:buNone/>
              <a:defRPr/>
            </a:lvl2pPr>
            <a:lvl3pPr marL="0" indent="0">
              <a:spcAft>
                <a:spcPts val="0"/>
              </a:spcAft>
              <a:buNone/>
              <a:defRPr sz="1600" b="1"/>
            </a:lvl3pPr>
            <a:lvl4pPr marL="0" indent="0">
              <a:buNone/>
              <a:defRPr sz="1600"/>
            </a:lvl4pPr>
            <a:lvl5pPr marL="0" indent="0">
              <a:buNone/>
              <a:defRPr sz="80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ackground 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7" y="1439333"/>
            <a:ext cx="5616275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chemeClr val="tx1"/>
                </a:solidFill>
              </a:defRPr>
            </a:lvl1pPr>
            <a:lvl2pPr marL="0" indent="0">
              <a:spcAft>
                <a:spcPts val="1600"/>
              </a:spcAft>
              <a:buNone/>
              <a:defRPr sz="1867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spcAft>
                <a:spcPts val="1600"/>
              </a:spcAft>
              <a:buNone/>
              <a:defRPr sz="1600">
                <a:solidFill>
                  <a:schemeClr val="tx1"/>
                </a:solidFill>
              </a:defRPr>
            </a:lvl4pPr>
            <a:lvl5pPr marL="239178" indent="-2391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7" y="1439333"/>
            <a:ext cx="5616273" cy="443865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80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1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iva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622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8" y="509724"/>
            <a:ext cx="7824519" cy="929611"/>
          </a:xfrm>
        </p:spPr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736" y="1439333"/>
            <a:ext cx="7824520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rgbClr val="FFFFFE"/>
                </a:solidFill>
              </a:defRPr>
            </a:lvl1pPr>
            <a:lvl2pPr marL="0" indent="0">
              <a:spcAft>
                <a:spcPts val="1600"/>
              </a:spcAft>
              <a:buNone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446300" y="1439333"/>
            <a:ext cx="2352000" cy="97440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672065" y="509725"/>
            <a:ext cx="5126236" cy="326988"/>
          </a:xfrm>
        </p:spPr>
        <p:txBody>
          <a:bodyPr anchor="b" anchorCtr="0"/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riva Map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9" y="509724"/>
            <a:ext cx="6739253" cy="929611"/>
          </a:xfrm>
        </p:spPr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738" y="1439333"/>
            <a:ext cx="3579901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rgbClr val="FFFFFE"/>
                </a:solidFill>
              </a:defRPr>
            </a:lvl1pPr>
            <a:lvl2pPr marL="0" indent="0">
              <a:spcAft>
                <a:spcPts val="1600"/>
              </a:spcAft>
              <a:buNone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462767" y="956904"/>
            <a:ext cx="1344000" cy="160800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7536161" y="509725"/>
            <a:ext cx="4262140" cy="326988"/>
          </a:xfrm>
        </p:spPr>
        <p:txBody>
          <a:bodyPr anchor="b" anchorCtr="0"/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394200" y="3929265"/>
            <a:ext cx="2880000" cy="19200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395639" y="1439334"/>
            <a:ext cx="3596895" cy="2373709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rgbClr val="FFFFFE"/>
                </a:solidFill>
              </a:defRPr>
            </a:lvl1pPr>
            <a:lvl2pPr marL="228594" indent="-228594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64">
          <p15:clr>
            <a:srgbClr val="FBAE40"/>
          </p15:clr>
        </p15:guide>
        <p15:guide id="2" pos="2076">
          <p15:clr>
            <a:srgbClr val="FBAE40"/>
          </p15:clr>
        </p15:guide>
        <p15:guide id="3" pos="3776">
          <p15:clr>
            <a:srgbClr val="FBAE40"/>
          </p15:clr>
        </p15:guide>
        <p15:guide id="4" pos="38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riva Blu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FFFFFE"/>
                </a:solidFill>
              </a:defRPr>
            </a:lvl1pPr>
            <a:lvl2pPr marL="0" indent="0">
              <a:buNone/>
              <a:defRPr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me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FFFFFE"/>
                </a:solidFill>
              </a:defRPr>
            </a:lvl1pPr>
            <a:lvl2pPr marL="0" indent="0">
              <a:buNone/>
              <a:defRPr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4560000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3" y="2679088"/>
            <a:ext cx="3935999" cy="109134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CDEF3D-FC88-4311-8015-D763B6FC9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18" y="3770433"/>
            <a:ext cx="3938405" cy="199748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ECD"/>
              </a:buClr>
              <a:defRPr/>
            </a:lvl1pPr>
            <a:lvl2pPr>
              <a:buClr>
                <a:srgbClr val="00BECD"/>
              </a:buClr>
              <a:defRPr/>
            </a:lvl2pPr>
            <a:lvl3pPr>
              <a:buClr>
                <a:srgbClr val="00BECD"/>
              </a:buClr>
              <a:defRPr/>
            </a:lvl3pPr>
            <a:lvl4pPr>
              <a:buClr>
                <a:srgbClr val="00BECD"/>
              </a:buClr>
              <a:defRPr/>
            </a:lvl4pPr>
            <a:lvl5pPr>
              <a:buClr>
                <a:srgbClr val="00BECD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Arriva Blu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ime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 sz="4800"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1" y="567088"/>
            <a:ext cx="10287767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1" y="2679088"/>
            <a:ext cx="7680000" cy="305405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Senior Management Conference – Manchester 2019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4560000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3" y="2679088"/>
            <a:ext cx="3935999" cy="305405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Senior Management Conference – Manchester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>
                <a:solidFill>
                  <a:schemeClr val="tx2"/>
                </a:solidFill>
              </a:defRPr>
            </a:lvl1pPr>
            <a:lvl2pPr marL="476239" indent="-230712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2pPr>
            <a:lvl3pPr marL="781031" indent="-247644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3pPr>
            <a:lvl4pPr marL="1011741" indent="-230712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4pPr>
            <a:lvl5pPr marL="1244569" indent="-232828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Senior Management Conference – Manchester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F0489-04E9-4BA2-86BC-ECFBF7443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C44A1-09A7-473F-B17A-4F579BE53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defRPr sz="2133">
                <a:solidFill>
                  <a:schemeClr val="tx2"/>
                </a:solidFill>
              </a:defRPr>
            </a:lvl1pPr>
            <a:lvl2pPr marL="476239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2pPr>
            <a:lvl3pPr marL="781031" indent="-247644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3pPr>
            <a:lvl4pPr marL="1011741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4pPr>
            <a:lvl5pPr marL="1244569" indent="-23282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5E093972-F193-46F7-ABE2-396D80218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AEC6F-2722-4EFB-90A7-2A5363181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133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2133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Senior Management Conference – Manchester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60FBE-3267-4C03-ACF3-A5971395E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15E7E-3C16-4DE4-8DA7-1C59BFEEB3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Senior Management Conference – Manchester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6B930-FEFC-4459-B96F-AEA96B82B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B4742-F5F1-4192-8521-E518DB0AF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86316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Senior Management Conference – Manchester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E8445-189B-46E2-BD63-D4BF30428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24F56-A218-4A76-88C3-E29CE6A5B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Senior Management Conference – Manchester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Senior Management Conference – Manchester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Senior Management Conference – Manchester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DA3F6-0951-4EF8-BF2E-13B2D5933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F3DA4-DBD7-4E89-9CD6-863138314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57216"/>
            <a:ext cx="11184629" cy="1920769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2699894"/>
            <a:ext cx="7440213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1" y="987109"/>
            <a:ext cx="4495009" cy="1490876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1" y="2699894"/>
            <a:ext cx="3933961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32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1" y="557216"/>
            <a:ext cx="4495009" cy="1920769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1" y="2699894"/>
            <a:ext cx="3933961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  <a:lvl3pPr marL="0" indent="0">
              <a:spcAft>
                <a:spcPts val="0"/>
              </a:spcAft>
              <a:buNone/>
              <a:defRPr sz="1600" b="1"/>
            </a:lvl3pPr>
            <a:lvl4pPr marL="0" indent="0">
              <a:buNone/>
              <a:defRPr sz="1600"/>
            </a:lvl4pPr>
            <a:lvl5pPr marL="0" indent="0">
              <a:buNone/>
              <a:defRPr sz="80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ullets)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447917"/>
            <a:ext cx="5488251" cy="431208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defRPr sz="2133">
                <a:solidFill>
                  <a:schemeClr val="tx2"/>
                </a:solidFill>
              </a:defRPr>
            </a:lvl1pPr>
            <a:lvl2pPr marL="476239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2pPr>
            <a:lvl3pPr marL="781031" indent="-247644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3pPr>
            <a:lvl4pPr marL="1011741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4pPr>
            <a:lvl5pPr marL="1244569" indent="-23282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D6D56E-C13C-4C40-B4E7-C4BA1DD483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5551" y="1447917"/>
            <a:ext cx="5488251" cy="432000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defRPr sz="2133">
                <a:solidFill>
                  <a:schemeClr val="tx2"/>
                </a:solidFill>
              </a:defRPr>
            </a:lvl1pPr>
            <a:lvl2pPr marL="476239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2pPr>
            <a:lvl3pPr marL="781031" indent="-247644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3pPr>
            <a:lvl4pPr marL="1011741" indent="-2307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4pPr>
            <a:lvl5pPr marL="1244569" indent="-23282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4A15DEF-E1CA-4DB2-970C-6A8900FA8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C5A94EA-E460-4B55-9DE9-CD1F0A9BD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5737" y="509723"/>
            <a:ext cx="11214096" cy="9777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924551"/>
          </a:xfrm>
          <a:solidFill>
            <a:schemeClr val="tx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5737" y="509723"/>
            <a:ext cx="11214096" cy="9777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57217"/>
            <a:ext cx="11184629" cy="1920769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2699896"/>
            <a:ext cx="7440213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1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4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6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2" y="987110"/>
            <a:ext cx="4495009" cy="1490876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2" y="2699896"/>
            <a:ext cx="3933961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2" y="557217"/>
            <a:ext cx="4495009" cy="1920769"/>
          </a:xfrm>
        </p:spPr>
        <p:txBody>
          <a:bodyPr anchor="b" anchorCtr="0"/>
          <a:lstStyle>
            <a:lvl1pPr>
              <a:defRPr sz="48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2" y="2699896"/>
            <a:ext cx="3933961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4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  <a:lvl3pPr marL="0" indent="0">
              <a:spcAft>
                <a:spcPts val="0"/>
              </a:spcAft>
              <a:buNone/>
              <a:defRPr sz="1600" b="1"/>
            </a:lvl3pPr>
            <a:lvl4pPr marL="0" indent="0">
              <a:buNone/>
              <a:defRPr sz="1600"/>
            </a:lvl4pPr>
            <a:lvl5pPr marL="0" indent="0">
              <a:buNone/>
              <a:defRPr sz="80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133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2133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B6A4067C-F03E-4B76-89F8-F0D4691E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76D25F-E4A4-4EBA-B3F4-CBB6D7FA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ullet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1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4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1"/>
            <a:ext cx="1766400" cy="51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4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Small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52" y="326676"/>
            <a:ext cx="8588781" cy="384043"/>
          </a:xfrm>
        </p:spPr>
        <p:txBody>
          <a:bodyPr anchor="t" anchorCtr="0"/>
          <a:lstStyle>
            <a:lvl1pPr>
              <a:lnSpc>
                <a:spcPct val="100000"/>
              </a:lnSpc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1"/>
            <a:ext cx="1766400" cy="515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4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5737" y="509725"/>
            <a:ext cx="11214096" cy="9777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5924551"/>
          </a:xfrm>
          <a:solidFill>
            <a:schemeClr val="tx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5737" y="509725"/>
            <a:ext cx="11214096" cy="9777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7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57216"/>
            <a:ext cx="11184629" cy="2518345"/>
          </a:xfrm>
        </p:spPr>
        <p:txBody>
          <a:bodyPr anchor="b" anchorCtr="0"/>
          <a:lstStyle>
            <a:lvl1pPr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356994"/>
            <a:ext cx="7440213" cy="244532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00BECD"/>
                </a:solidFill>
              </a:defRPr>
            </a:lvl1pPr>
            <a:lvl2pPr marL="0" indent="0">
              <a:buNone/>
              <a:defRPr/>
            </a:lvl2pPr>
            <a:lvl3pPr marL="0" indent="0">
              <a:spcAft>
                <a:spcPts val="0"/>
              </a:spcAft>
              <a:buNone/>
              <a:defRPr sz="1600" b="1"/>
            </a:lvl3pPr>
            <a:lvl4pPr marL="0" indent="0">
              <a:buNone/>
              <a:defRPr sz="1600"/>
            </a:lvl4pPr>
            <a:lvl5pPr marL="0" indent="0">
              <a:buNone/>
              <a:defRPr sz="80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6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ackground 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7" y="1439333"/>
            <a:ext cx="5616275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chemeClr val="tx1"/>
                </a:solidFill>
              </a:defRPr>
            </a:lvl1pPr>
            <a:lvl2pPr marL="0" indent="0">
              <a:spcAft>
                <a:spcPts val="1600"/>
              </a:spcAft>
              <a:buNone/>
              <a:defRPr sz="1867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spcAft>
                <a:spcPts val="1600"/>
              </a:spcAft>
              <a:buNone/>
              <a:defRPr sz="1600">
                <a:solidFill>
                  <a:schemeClr val="tx1"/>
                </a:solidFill>
              </a:defRPr>
            </a:lvl4pPr>
            <a:lvl5pPr marL="239178" indent="-2391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6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445683"/>
            <a:ext cx="5488251" cy="43143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133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2133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261EFC-C6EF-4364-BFD2-8F8C0C639A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5551" y="1453602"/>
            <a:ext cx="5488251" cy="43143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133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2133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21C1CECF-6228-4150-88C4-6C1424422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4F7344-4CCB-45AE-9A67-E1E3646D9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7" y="1439333"/>
            <a:ext cx="5616273" cy="443865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80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iva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622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8" y="509724"/>
            <a:ext cx="7824519" cy="929611"/>
          </a:xfrm>
        </p:spPr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736" y="1439333"/>
            <a:ext cx="7824520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rgbClr val="FFFFFE"/>
                </a:solidFill>
              </a:defRPr>
            </a:lvl1pPr>
            <a:lvl2pPr marL="0" indent="0">
              <a:spcAft>
                <a:spcPts val="1600"/>
              </a:spcAft>
              <a:buNone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446300" y="1439333"/>
            <a:ext cx="2352000" cy="97440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672065" y="509725"/>
            <a:ext cx="5126236" cy="326988"/>
          </a:xfrm>
        </p:spPr>
        <p:txBody>
          <a:bodyPr anchor="b" anchorCtr="0"/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7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riva Map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9" y="509724"/>
            <a:ext cx="6739253" cy="929611"/>
          </a:xfrm>
        </p:spPr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738" y="1439333"/>
            <a:ext cx="3579901" cy="4438651"/>
          </a:xfrm>
        </p:spPr>
        <p:txBody>
          <a:bodyPr/>
          <a:lstStyle>
            <a:lvl1pPr marL="0" indent="0">
              <a:spcAft>
                <a:spcPts val="1600"/>
              </a:spcAft>
              <a:buNone/>
              <a:defRPr sz="1867" b="1">
                <a:solidFill>
                  <a:srgbClr val="FFFFFE"/>
                </a:solidFill>
              </a:defRPr>
            </a:lvl1pPr>
            <a:lvl2pPr marL="0" indent="0">
              <a:spcAft>
                <a:spcPts val="1600"/>
              </a:spcAft>
              <a:buNone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462767" y="956904"/>
            <a:ext cx="1344000" cy="160800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7536161" y="509725"/>
            <a:ext cx="4262140" cy="326988"/>
          </a:xfrm>
        </p:spPr>
        <p:txBody>
          <a:bodyPr anchor="b" anchorCtr="0"/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394200" y="3929265"/>
            <a:ext cx="2880000" cy="19200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395639" y="1439334"/>
            <a:ext cx="3596895" cy="2373709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rgbClr val="FFFFFE"/>
                </a:solidFill>
              </a:defRPr>
            </a:lvl1pPr>
            <a:lvl2pPr marL="228594" indent="-228594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64">
          <p15:clr>
            <a:srgbClr val="FBAE40"/>
          </p15:clr>
        </p15:guide>
        <p15:guide id="2" pos="2076">
          <p15:clr>
            <a:srgbClr val="FBAE40"/>
          </p15:clr>
        </p15:guide>
        <p15:guide id="3" pos="3776">
          <p15:clr>
            <a:srgbClr val="FBAE40"/>
          </p15:clr>
        </p15:guide>
        <p15:guide id="4" pos="388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riva Blu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FFFFFE"/>
                </a:solidFill>
              </a:defRPr>
            </a:lvl1pPr>
            <a:lvl2pPr marL="0" indent="0">
              <a:buNone/>
              <a:defRPr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me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FFFFFE"/>
                </a:solidFill>
              </a:defRPr>
            </a:lvl1pPr>
            <a:lvl2pPr marL="0" indent="0">
              <a:buNone/>
              <a:defRPr>
                <a:solidFill>
                  <a:srgbClr val="FFFFFE"/>
                </a:solidFill>
              </a:defRPr>
            </a:lvl2pPr>
            <a:lvl3pPr marL="0" indent="0">
              <a:spcAft>
                <a:spcPts val="0"/>
              </a:spcAft>
              <a:buNone/>
              <a:defRPr sz="1600" b="1">
                <a:solidFill>
                  <a:srgbClr val="FFFFFE"/>
                </a:solidFill>
              </a:defRPr>
            </a:lvl3pPr>
            <a:lvl4pPr marL="0" indent="0">
              <a:buNone/>
              <a:defRPr sz="1600">
                <a:solidFill>
                  <a:srgbClr val="FFFFFE"/>
                </a:solidFill>
              </a:defRPr>
            </a:lvl4pPr>
            <a:lvl5pPr marL="0" indent="0">
              <a:buNone/>
              <a:defRPr sz="800" i="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ECD"/>
              </a:buClr>
              <a:defRPr/>
            </a:lvl1pPr>
            <a:lvl2pPr>
              <a:buClr>
                <a:srgbClr val="00BECD"/>
              </a:buClr>
              <a:defRPr/>
            </a:lvl2pPr>
            <a:lvl3pPr>
              <a:buClr>
                <a:srgbClr val="00BECD"/>
              </a:buClr>
              <a:defRPr/>
            </a:lvl3pPr>
            <a:lvl4pPr>
              <a:buClr>
                <a:srgbClr val="00BECD"/>
              </a:buClr>
              <a:defRPr/>
            </a:lvl4pPr>
            <a:lvl5pPr>
              <a:buClr>
                <a:srgbClr val="00BECD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Arriva Blue">
    <p:bg>
      <p:bgPr>
        <a:solidFill>
          <a:srgbClr val="00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ime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 sz="4800" b="1" i="0">
                <a:solidFill>
                  <a:srgbClr val="00BEC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B639728-8E03-419F-A70A-57D8827C8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9DAAB3-54EA-416A-AAD5-F32F990E3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98C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11214285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2" y="2679088"/>
            <a:ext cx="5488229" cy="89934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9375"/>
            <a:ext cx="1766400" cy="51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847BF-5483-4007-B385-9C93619D0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617" y="3770433"/>
            <a:ext cx="5490633" cy="199748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1" y="567088"/>
            <a:ext cx="10287767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1" y="2679088"/>
            <a:ext cx="7680000" cy="305405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1C5A1-7373-4324-9929-9E5B96594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3C0BA-D3A9-4618-9D91-D1EEC493E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4560000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3" y="2679088"/>
            <a:ext cx="3935999" cy="305405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>
                <a:solidFill>
                  <a:schemeClr val="tx2"/>
                </a:solidFill>
              </a:defRPr>
            </a:lvl1pPr>
            <a:lvl2pPr marL="476239" indent="-230712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2pPr>
            <a:lvl3pPr marL="781031" indent="-247644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3pPr>
            <a:lvl4pPr marL="1011741" indent="-230712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4pPr>
            <a:lvl5pPr marL="1244569" indent="-232828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.AppleSystemUIFont" charset="-120"/>
              <a:buChar char="–"/>
              <a:tabLst/>
              <a:defRPr sz="21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F0489-04E9-4BA2-86BC-ECFBF7443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C44A1-09A7-473F-B17A-4F579BE53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133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2133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.AppleSystemUIFont" charset="-120"/>
              <a:buNone/>
              <a:tabLst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.AppleSystemUIFont" charset="-120"/>
              <a:buNone/>
              <a:tabLst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60FBE-3267-4C03-ACF3-A5971395E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15E7E-3C16-4DE4-8DA7-1C59BFEEB3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6B930-FEFC-4459-B96F-AEA96B82B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B4742-F5F1-4192-8521-E518DB0AF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86316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E8445-189B-46E2-BD63-D4BF30428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24F56-A218-4A76-88C3-E29CE6A5B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6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576791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97CA9ECE-05B4-4C92-B04C-5418A7FFC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BD38E2-F053-4E58-AE0A-39EDC317C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6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DA3F6-0951-4EF8-BF2E-13B2D5933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86"/>
            <a:ext cx="1766400" cy="514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F3DA4-DBD7-4E89-9CD6-863138314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67088"/>
            <a:ext cx="4560000" cy="1920000"/>
          </a:xfrm>
        </p:spPr>
        <p:txBody>
          <a:bodyPr anchor="b"/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23" y="2679088"/>
            <a:ext cx="3935999" cy="109134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CDEF3D-FC88-4311-8015-D763B6FC9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18" y="3770433"/>
            <a:ext cx="3938405" cy="199748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7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5B02C32-AA5E-4CD6-81B6-F461E5829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</a:rPr>
              <a:t>Document Title: xxx   Author Name: xxx   Date and </a:t>
            </a:r>
            <a:r>
              <a:rPr lang="en-GB" err="1">
                <a:solidFill>
                  <a:srgbClr val="54585E"/>
                </a:solidFill>
              </a:rPr>
              <a:t>Verson</a:t>
            </a:r>
            <a:r>
              <a:rPr lang="en-GB">
                <a:solidFill>
                  <a:srgbClr val="54585E"/>
                </a:solidFill>
              </a:rPr>
              <a:t>: xxx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75441E-B4AF-4BEF-9BA2-EF3EBF67E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5458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480001"/>
            <a:ext cx="11214285" cy="88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5683"/>
            <a:ext cx="11214285" cy="43143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02177-CE2E-499F-BBC0-0ED1269AF1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9451"/>
            <a:ext cx="1766400" cy="51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FE9E43-0338-4979-9FF4-DB1C7BFCC4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1"/>
            <a:ext cx="1080000" cy="15689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08B8CA-3807-482E-BA55-9E8EA9960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0" y="6158349"/>
            <a:ext cx="6644671" cy="366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pPr defTabSz="914377"/>
            <a:r>
              <a:rPr lang="en-GB">
                <a:solidFill>
                  <a:srgbClr val="54585E"/>
                </a:solidFill>
              </a:rPr>
              <a:t>Document Title: xxx   Author Name: xxx   Date and Verson: xxx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8A7A3D-0D4F-4384-A180-F603C552C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295" y="6235831"/>
            <a:ext cx="819756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pPr defTabSz="914377"/>
            <a:r>
              <a:rPr lang="en-GB">
                <a:solidFill>
                  <a:srgbClr val="54585E"/>
                </a:solidFill>
                <a:cs typeface="Arial" panose="020B0604020202020204" pitchFamily="34" charset="0"/>
              </a:rPr>
              <a:t>|  </a:t>
            </a:r>
            <a:fld id="{3A104B63-0457-42BC-98C6-DE379EAEE551}" type="slidenum">
              <a:rPr lang="en-GB" smtClean="0">
                <a:solidFill>
                  <a:srgbClr val="54585E"/>
                </a:solidFill>
              </a:rPr>
              <a:pPr defTabSz="914377"/>
              <a:t>‹#›</a:t>
            </a:fld>
            <a:endParaRPr lang="en-GB">
              <a:solidFill>
                <a:srgbClr val="5458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9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71">
          <p15:clr>
            <a:srgbClr val="F26B43"/>
          </p15:clr>
        </p15:guide>
        <p15:guide id="3" pos="5568">
          <p15:clr>
            <a:srgbClr val="F26B43"/>
          </p15:clr>
        </p15:guide>
        <p15:guide id="4" orient="horz" pos="3060">
          <p15:clr>
            <a:srgbClr val="F26B43"/>
          </p15:clr>
        </p15:guide>
        <p15:guide id="5" orient="horz" pos="2725">
          <p15:clr>
            <a:srgbClr val="F26B43"/>
          </p15:clr>
        </p15:guide>
        <p15:guide id="6" pos="2865">
          <p15:clr>
            <a:srgbClr val="F26B43"/>
          </p15:clr>
        </p15:guide>
        <p15:guide id="7" pos="2979">
          <p15:clr>
            <a:srgbClr val="F26B43"/>
          </p15:clr>
        </p15:guide>
        <p15:guide id="8" orient="horz" pos="68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5737" y="509723"/>
            <a:ext cx="11214096" cy="9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5737" y="1439333"/>
            <a:ext cx="11214100" cy="4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75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733" b="1" i="0" kern="1200">
          <a:solidFill>
            <a:srgbClr val="00BECD"/>
          </a:solidFill>
          <a:latin typeface="Calibri" charset="0"/>
          <a:ea typeface="Calibri" charset="0"/>
          <a:cs typeface="Calibri" charset="0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45527" indent="-245527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marL="601118" indent="-355591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Lucida Grande" pitchFamily="122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2pPr>
      <a:lvl3pPr marL="954593" indent="-353475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Lucida Grande" pitchFamily="122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308067" indent="-353475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anose="020B0604020202020204" pitchFamily="34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678475" indent="-370408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anose="020B0604020202020204" pitchFamily="34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">
          <p15:clr>
            <a:srgbClr val="F26B43"/>
          </p15:clr>
        </p15:guide>
        <p15:guide id="2" pos="261">
          <p15:clr>
            <a:srgbClr val="F26B43"/>
          </p15:clr>
        </p15:guide>
        <p15:guide id="3" pos="55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1" y="480000"/>
            <a:ext cx="10287767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0000"/>
            <a:ext cx="11136000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Senior Management Conference – Manchester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5737" y="509723"/>
            <a:ext cx="11214096" cy="9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5737" y="1439333"/>
            <a:ext cx="11214100" cy="4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239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609585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733" b="1" i="0" kern="1200">
          <a:solidFill>
            <a:schemeClr val="bg2"/>
          </a:solidFill>
          <a:latin typeface="Calibri" charset="0"/>
          <a:ea typeface="Calibri" charset="0"/>
          <a:cs typeface="Calibri" charset="0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45527" indent="-245527" algn="l" defTabSz="60958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itchFamily="34" charset="0"/>
        <a:buChar char="•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1pPr>
      <a:lvl2pPr marL="478355" indent="-232828" algn="l" defTabSz="60958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Lucida Grande" pitchFamily="122" charset="0"/>
        <a:buChar char="–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2pPr>
      <a:lvl3pPr marL="721766" indent="-243411" algn="l" defTabSz="60958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Lucida Grande" pitchFamily="122" charset="0"/>
        <a:buChar char="–"/>
        <a:tabLst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3pPr>
      <a:lvl4pPr marL="956709" indent="-234945" algn="l" defTabSz="60958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–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4pPr>
      <a:lvl5pPr marL="1200121" indent="-243411" algn="l" defTabSz="60958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–"/>
        <a:tabLst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5737" y="509725"/>
            <a:ext cx="11214096" cy="9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5738" y="1439333"/>
            <a:ext cx="11214100" cy="4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159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7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733" b="1" i="0" kern="1200">
          <a:solidFill>
            <a:schemeClr val="bg2"/>
          </a:solidFill>
          <a:latin typeface="Calibri" charset="0"/>
          <a:ea typeface="Calibri" charset="0"/>
          <a:cs typeface="Calibri" charset="0"/>
        </a:defRPr>
      </a:lvl1pPr>
      <a:lvl2pPr algn="l" defTabSz="609570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9570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9570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9570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5pPr>
      <a:lvl6pPr marL="609570" algn="l" defTabSz="609570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1219140" algn="l" defTabSz="609570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828709" algn="l" defTabSz="609570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2438278" algn="l" defTabSz="609570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45521" indent="-245521" algn="l" defTabSz="609570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itchFamily="34" charset="0"/>
        <a:buChar char="•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1pPr>
      <a:lvl2pPr marL="478343" indent="-232822" algn="l" defTabSz="609570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Lucida Grande" pitchFamily="122" charset="0"/>
        <a:buChar char="–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2pPr>
      <a:lvl3pPr marL="721749" indent="-243405" algn="l" defTabSz="609570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Lucida Grande" pitchFamily="122" charset="0"/>
        <a:buChar char="–"/>
        <a:tabLst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3pPr>
      <a:lvl4pPr marL="956685" indent="-234939" algn="l" defTabSz="609570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–"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4pPr>
      <a:lvl5pPr marL="1200091" indent="-243405" algn="l" defTabSz="609570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–"/>
        <a:tabLst/>
        <a:defRPr sz="2133" b="0" i="0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5737" y="509723"/>
            <a:ext cx="11214096" cy="9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5737" y="1439333"/>
            <a:ext cx="11214100" cy="4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896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733" b="1" i="0" kern="1200">
          <a:solidFill>
            <a:srgbClr val="00BECD"/>
          </a:solidFill>
          <a:latin typeface="Calibri" charset="0"/>
          <a:ea typeface="Calibri" charset="0"/>
          <a:cs typeface="Calibri" charset="0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9999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45527" indent="-245527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marL="601118" indent="-355591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Lucida Grande" pitchFamily="122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2pPr>
      <a:lvl3pPr marL="954593" indent="-353475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Lucida Grande" pitchFamily="122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308067" indent="-353475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anose="020B0604020202020204" pitchFamily="34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678475" indent="-370408" algn="l" defTabSz="609585" rtl="0" eaLnBrk="0" fontAlgn="base" hangingPunct="0">
        <a:spcBef>
          <a:spcPct val="0"/>
        </a:spcBef>
        <a:spcAft>
          <a:spcPts val="800"/>
        </a:spcAft>
        <a:buClr>
          <a:srgbClr val="00BECD"/>
        </a:buClr>
        <a:buFont typeface="Arial" panose="020B0604020202020204" pitchFamily="34" charset="0"/>
        <a:buChar char="–"/>
        <a:defRPr sz="2133" kern="1200">
          <a:solidFill>
            <a:schemeClr val="accent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">
          <p15:clr>
            <a:srgbClr val="F26B43"/>
          </p15:clr>
        </p15:guide>
        <p15:guide id="2" pos="261">
          <p15:clr>
            <a:srgbClr val="F26B43"/>
          </p15:clr>
        </p15:guide>
        <p15:guide id="3" pos="557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1" y="480000"/>
            <a:ext cx="10287767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0000"/>
            <a:ext cx="11136000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F68A826-1217-42DF-AE7D-92075CE2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606" y="6350329"/>
            <a:ext cx="7245815" cy="1568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186EA6-A9BB-479E-ACDC-301379F8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767" y="485492"/>
            <a:ext cx="926520" cy="2373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2"/>
                </a:solidFill>
              </a:defRPr>
            </a:lvl1pPr>
          </a:lstStyle>
          <a:p>
            <a:fld id="{3A104B63-0457-42BC-98C6-DE379EAEE5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94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riva.com.hr/hr-hr/naslovna" TargetMode="Externa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atasa.grlas@arriva.com.h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E64254-AD15-474D-9ED7-1D41A0684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6ABBBA-F427-4555-8E95-B9A48667F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A9FB7B-7EC6-4914-B129-F0FD1CD949B6}"/>
              </a:ext>
            </a:extLst>
          </p:cNvPr>
          <p:cNvSpPr/>
          <p:nvPr/>
        </p:nvSpPr>
        <p:spPr>
          <a:xfrm>
            <a:off x="589613" y="2844224"/>
            <a:ext cx="105648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Realizator 2019</a:t>
            </a:r>
          </a:p>
          <a:p>
            <a:r>
              <a:rPr lang="hr-H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 poslovni slučaj: Razvoj loyalty programa</a:t>
            </a:r>
          </a:p>
        </p:txBody>
      </p:sp>
    </p:spTree>
    <p:extLst>
      <p:ext uri="{BB962C8B-B14F-4D97-AF65-F5344CB8AC3E}">
        <p14:creationId xmlns:p14="http://schemas.microsoft.com/office/powerpoint/2010/main" val="21002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BDF4-8BCE-4C96-AFBC-9D1CE606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393895"/>
            <a:ext cx="11214096" cy="811800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&gt;&gt;&gt; Koji prijedlozi će se razmatrati? 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0ACC7E-5B8C-48D6-ACD7-ED608F151199}"/>
              </a:ext>
            </a:extLst>
          </p:cNvPr>
          <p:cNvSpPr txBox="1">
            <a:spLocks/>
          </p:cNvSpPr>
          <p:nvPr/>
        </p:nvSpPr>
        <p:spPr bwMode="auto">
          <a:xfrm>
            <a:off x="488950" y="1374508"/>
            <a:ext cx="11387666" cy="44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Kreativni, detaljno obrazloženi, sa stvarnom uporabnom vrijednošću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prijedlozi popraćeni vizualnim prikazom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prijedlozi s definiranim promotivnim aktivnostima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93A940-C63D-4B9C-946E-303796CC7F54}"/>
              </a:ext>
            </a:extLst>
          </p:cNvPr>
          <p:cNvSpPr txBox="1">
            <a:spLocks/>
          </p:cNvSpPr>
          <p:nvPr/>
        </p:nvSpPr>
        <p:spPr bwMode="auto">
          <a:xfrm>
            <a:off x="488950" y="3023359"/>
            <a:ext cx="11214096" cy="811282"/>
          </a:xfrm>
          <a:prstGeom prst="rect">
            <a:avLst/>
          </a:prstGeom>
          <a:solidFill>
            <a:srgbClr val="98C818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&gt;&gt;&gt; Kojim rješenjima ćete se istaknuti u mnoštvu? 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EC393A-4DD0-4B90-849E-988F50D6F34C}"/>
              </a:ext>
            </a:extLst>
          </p:cNvPr>
          <p:cNvSpPr/>
          <p:nvPr/>
        </p:nvSpPr>
        <p:spPr>
          <a:xfrm>
            <a:off x="402166" y="3947183"/>
            <a:ext cx="11214096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„Out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rješenja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Digitalna i inovativna rješenja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friendly rješenja - jednostavno za korištenje krajnjim korisnicima</a:t>
            </a:r>
          </a:p>
        </p:txBody>
      </p:sp>
    </p:spTree>
    <p:extLst>
      <p:ext uri="{BB962C8B-B14F-4D97-AF65-F5344CB8AC3E}">
        <p14:creationId xmlns:p14="http://schemas.microsoft.com/office/powerpoint/2010/main" val="15596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BDF4-8BCE-4C96-AFBC-9D1CE606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1" y="416558"/>
            <a:ext cx="11214096" cy="803205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&gt;&gt;&gt; Što dobivate prihvaćanjem </a:t>
            </a:r>
            <a:r>
              <a:rPr lang="hr-H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Arrivinog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hr-H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case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hr-H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study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izazova?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0ACC7E-5B8C-48D6-ACD7-ED608F151199}"/>
              </a:ext>
            </a:extLst>
          </p:cNvPr>
          <p:cNvSpPr txBox="1">
            <a:spLocks/>
          </p:cNvSpPr>
          <p:nvPr/>
        </p:nvSpPr>
        <p:spPr bwMode="auto">
          <a:xfrm>
            <a:off x="402166" y="1288488"/>
            <a:ext cx="11387666" cy="44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marR="0" lvl="0" indent="-28575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</a:rPr>
              <a:t>Dodatne pogodnosti:</a:t>
            </a: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</a:rPr>
              <a:t>Organizirani posjet i prezentacija studije slučaja kompaniji</a:t>
            </a: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</a:rPr>
              <a:t>Studentska praksa u Arriva Hrvatska</a:t>
            </a: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Poklon-paketi za članove tima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endParaRPr lang="hr-HR" sz="20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lnSpc>
                <a:spcPct val="150000"/>
              </a:lnSpc>
              <a:defRPr/>
            </a:pPr>
            <a:endParaRPr lang="hr-HR" sz="20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lnSpc>
                <a:spcPct val="150000"/>
              </a:lnSpc>
              <a:defRPr/>
            </a:pPr>
            <a:endParaRPr lang="hr-HR" sz="20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https://www.arriva.com.hr/hr-hr/naslovna</a:t>
            </a:r>
            <a:endParaRPr lang="hr-HR" sz="20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Službene stranice: Facebook, Instagram, Twitter i You Tube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endParaRPr lang="hr-H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Calibri"/>
              <a:cs typeface="Calibri"/>
            </a:endParaRPr>
          </a:p>
          <a:p>
            <a:pPr marR="0" lvl="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19039E-797A-4C38-89C6-A520E14DA8E7}"/>
              </a:ext>
            </a:extLst>
          </p:cNvPr>
          <p:cNvSpPr txBox="1">
            <a:spLocks/>
          </p:cNvSpPr>
          <p:nvPr/>
        </p:nvSpPr>
        <p:spPr bwMode="auto">
          <a:xfrm>
            <a:off x="488951" y="3271894"/>
            <a:ext cx="11214096" cy="803205"/>
          </a:xfrm>
          <a:prstGeom prst="rect">
            <a:avLst/>
          </a:prstGeom>
          <a:solidFill>
            <a:srgbClr val="98C818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&gt;&gt;&gt; Gdje možete naći dodatne informacije?</a:t>
            </a:r>
          </a:p>
        </p:txBody>
      </p:sp>
    </p:spTree>
    <p:extLst>
      <p:ext uri="{BB962C8B-B14F-4D97-AF65-F5344CB8AC3E}">
        <p14:creationId xmlns:p14="http://schemas.microsoft.com/office/powerpoint/2010/main" val="24974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cup of coffee&#10;&#10;Description automatically generated">
            <a:extLst>
              <a:ext uri="{FF2B5EF4-FFF2-40B4-BE49-F238E27FC236}">
                <a16:creationId xmlns:a16="http://schemas.microsoft.com/office/drawing/2014/main" id="{DE4FC591-A7B5-465C-A1C0-FD654C847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1"/>
          <a:stretch/>
        </p:blipFill>
        <p:spPr>
          <a:xfrm>
            <a:off x="3391735" y="0"/>
            <a:ext cx="8800265" cy="6865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528D7F-4642-4181-A5D0-C5518323A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4575DE44-3E2F-4BF0-8522-7DD9385CE7D2}"/>
              </a:ext>
            </a:extLst>
          </p:cNvPr>
          <p:cNvSpPr/>
          <p:nvPr/>
        </p:nvSpPr>
        <p:spPr>
          <a:xfrm>
            <a:off x="0" y="0"/>
            <a:ext cx="5465839" cy="6865034"/>
          </a:xfrm>
          <a:custGeom>
            <a:avLst/>
            <a:gdLst>
              <a:gd name="connsiteX0" fmla="*/ 0 w 4099379"/>
              <a:gd name="connsiteY0" fmla="*/ 0 h 5143500"/>
              <a:gd name="connsiteX1" fmla="*/ 4095801 w 4099379"/>
              <a:gd name="connsiteY1" fmla="*/ 0 h 5143500"/>
              <a:gd name="connsiteX2" fmla="*/ 4099379 w 4099379"/>
              <a:gd name="connsiteY2" fmla="*/ 141508 h 5143500"/>
              <a:gd name="connsiteX3" fmla="*/ 2785485 w 4099379"/>
              <a:gd name="connsiteY3" fmla="*/ 4847494 h 5143500"/>
              <a:gd name="connsiteX4" fmla="*/ 2595720 w 4099379"/>
              <a:gd name="connsiteY4" fmla="*/ 5143500 h 5143500"/>
              <a:gd name="connsiteX5" fmla="*/ 0 w 4099379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9379" h="5143500">
                <a:moveTo>
                  <a:pt x="0" y="0"/>
                </a:moveTo>
                <a:lnTo>
                  <a:pt x="4095801" y="0"/>
                </a:lnTo>
                <a:lnTo>
                  <a:pt x="4099379" y="141508"/>
                </a:lnTo>
                <a:cubicBezTo>
                  <a:pt x="4099379" y="1864476"/>
                  <a:pt x="3619249" y="3475304"/>
                  <a:pt x="2785485" y="4847494"/>
                </a:cubicBezTo>
                <a:lnTo>
                  <a:pt x="259572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5C503DA-AD15-44CC-AE18-DB83E41B8E46}"/>
              </a:ext>
            </a:extLst>
          </p:cNvPr>
          <p:cNvSpPr txBox="1">
            <a:spLocks/>
          </p:cNvSpPr>
          <p:nvPr/>
        </p:nvSpPr>
        <p:spPr>
          <a:xfrm>
            <a:off x="551105" y="2080805"/>
            <a:ext cx="4761878" cy="19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A19FED-C02B-40AF-9E80-28E36FCC5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ctrTitle"/>
          </p:nvPr>
        </p:nvSpPr>
        <p:spPr>
          <a:xfrm>
            <a:off x="589613" y="2663161"/>
            <a:ext cx="4560000" cy="1920000"/>
          </a:xfrm>
        </p:spPr>
        <p:txBody>
          <a:bodyPr/>
          <a:lstStyle/>
          <a:p>
            <a:r>
              <a:rPr lang="hr-HR" dirty="0"/>
              <a:t>Aktualne ponude, popusti i pogodnosti za mlade</a:t>
            </a:r>
            <a:br>
              <a:rPr lang="en-US" dirty="0"/>
            </a:br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0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6E08-1483-4E98-B6FF-8A86D6A9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1" y="692637"/>
            <a:ext cx="6459520" cy="1006521"/>
          </a:xfrm>
        </p:spPr>
        <p:txBody>
          <a:bodyPr/>
          <a:lstStyle/>
          <a:p>
            <a:br>
              <a:rPr lang="hr-HR" sz="3700" dirty="0">
                <a:latin typeface="Calibri"/>
                <a:cs typeface="Calibri"/>
              </a:rPr>
            </a:br>
            <a:endParaRPr lang="hr-HR" sz="3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0956862F-9859-43DC-9132-92624114E868}"/>
              </a:ext>
            </a:extLst>
          </p:cNvPr>
          <p:cNvSpPr txBox="1">
            <a:spLocks/>
          </p:cNvSpPr>
          <p:nvPr/>
        </p:nvSpPr>
        <p:spPr bwMode="auto">
          <a:xfrm>
            <a:off x="7515423" y="664102"/>
            <a:ext cx="605960" cy="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3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charset="0"/>
              </a:rPr>
              <a:t>Zagreb</a:t>
            </a:r>
            <a:endParaRPr kumimoji="0" lang="en-GB" sz="1333" b="1" i="0" u="none" strike="noStrike" kern="1200" cap="none" spc="0" normalizeH="0" baseline="0" noProof="0">
              <a:ln>
                <a:noFill/>
              </a:ln>
              <a:solidFill>
                <a:srgbClr val="05BFCE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203056" y="1396071"/>
            <a:ext cx="7312367" cy="588943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marR="0" lvl="0" indent="-285750" defTabSz="60958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35% popusta 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prilikom kupnje jednosmjerne autobusne karte</a:t>
            </a:r>
          </a:p>
          <a:p>
            <a:pPr marL="742950" lvl="1" indent="-285750" defTabSz="609585" eaLnBrk="0" fontAlgn="base" hangingPunct="0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 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40% popusta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prilikom kupnje povratne autobusne karte</a:t>
            </a:r>
          </a:p>
          <a:p>
            <a:pPr marL="285750" marR="0" lvl="0" indent="-285750" defTabSz="60958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Koristi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a-iskaznicu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 ostvari 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5% dodatnog popusta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Koristi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First minute karte i putuj do 50% jeftinije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pl-PL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Kupi kartu u </a:t>
            </a:r>
            <a:r>
              <a:rPr lang="hr-HR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 Croatia mobilnoj aplikaciji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ostvari </a:t>
            </a:r>
            <a:r>
              <a:rPr lang="hr-HR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dodatni popust</a:t>
            </a:r>
          </a:p>
          <a:p>
            <a:pPr algn="ctr">
              <a:lnSpc>
                <a:spcPct val="150000"/>
              </a:lnSpc>
              <a:defRPr/>
            </a:pPr>
            <a:endParaRPr lang="hr-HR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  <a:defRPr/>
            </a:pPr>
            <a:r>
              <a:rPr lang="hr-HR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 SE S ARRIVINOM APLIKACIJOM NAJVIŠE ŠTEDI!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l" defTabSz="60958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F386D57-E911-494E-820E-BE369E5B0698}"/>
              </a:ext>
            </a:extLst>
          </p:cNvPr>
          <p:cNvSpPr txBox="1">
            <a:spLocks/>
          </p:cNvSpPr>
          <p:nvPr/>
        </p:nvSpPr>
        <p:spPr bwMode="auto">
          <a:xfrm>
            <a:off x="420251" y="446352"/>
            <a:ext cx="8030106" cy="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Popusti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odličnim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Arrivinim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popustima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/>
              </a:rPr>
              <a:t>!</a:t>
            </a:r>
          </a:p>
        </p:txBody>
      </p:sp>
      <p:pic>
        <p:nvPicPr>
          <p:cNvPr id="10" name="Picture 9" descr="A picture containing indoor, person, holding, small&#10;&#10;Description automatically generated">
            <a:extLst>
              <a:ext uri="{FF2B5EF4-FFF2-40B4-BE49-F238E27FC236}">
                <a16:creationId xmlns:a16="http://schemas.microsoft.com/office/drawing/2014/main" id="{053D374F-0F98-4B79-A078-118CC5142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1" y="2922694"/>
            <a:ext cx="4637736" cy="309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2E41E01-557D-46CF-8215-501CADD83ADB}"/>
              </a:ext>
            </a:extLst>
          </p:cNvPr>
          <p:cNvSpPr/>
          <p:nvPr/>
        </p:nvSpPr>
        <p:spPr>
          <a:xfrm rot="662475">
            <a:off x="8699603" y="404578"/>
            <a:ext cx="2446075" cy="23940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POPUSTI!</a:t>
            </a:r>
          </a:p>
        </p:txBody>
      </p:sp>
    </p:spTree>
    <p:extLst>
      <p:ext uri="{BB962C8B-B14F-4D97-AF65-F5344CB8AC3E}">
        <p14:creationId xmlns:p14="http://schemas.microsoft.com/office/powerpoint/2010/main" val="67196449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6E08-1483-4E98-B6FF-8A86D6A9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1" y="692637"/>
            <a:ext cx="6459520" cy="1006521"/>
          </a:xfrm>
        </p:spPr>
        <p:txBody>
          <a:bodyPr/>
          <a:lstStyle/>
          <a:p>
            <a:br>
              <a:rPr lang="hr-HR" sz="3700" dirty="0">
                <a:latin typeface="Calibri"/>
                <a:cs typeface="Calibri"/>
              </a:rPr>
            </a:br>
            <a:endParaRPr lang="hr-HR" sz="3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0956862F-9859-43DC-9132-92624114E868}"/>
              </a:ext>
            </a:extLst>
          </p:cNvPr>
          <p:cNvSpPr txBox="1">
            <a:spLocks/>
          </p:cNvSpPr>
          <p:nvPr/>
        </p:nvSpPr>
        <p:spPr bwMode="auto">
          <a:xfrm>
            <a:off x="7515423" y="664102"/>
            <a:ext cx="605960" cy="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hr-HR" sz="1333">
                <a:solidFill>
                  <a:srgbClr val="05BFCE"/>
                </a:solidFill>
              </a:rPr>
              <a:t>Zagreb</a:t>
            </a:r>
            <a:endParaRPr lang="en-GB" sz="1333">
              <a:solidFill>
                <a:srgbClr val="05BFCE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F386D57-E911-494E-820E-BE369E5B0698}"/>
              </a:ext>
            </a:extLst>
          </p:cNvPr>
          <p:cNvSpPr txBox="1">
            <a:spLocks/>
          </p:cNvSpPr>
          <p:nvPr/>
        </p:nvSpPr>
        <p:spPr bwMode="auto">
          <a:xfrm>
            <a:off x="420250" y="446351"/>
            <a:ext cx="5675749" cy="571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hr-HR" sz="3500" dirty="0">
                <a:latin typeface="Source Sans Pro" panose="020B0503030403020204" pitchFamily="34" charset="0"/>
              </a:rPr>
              <a:t>Rođendanski popust</a:t>
            </a:r>
          </a:p>
          <a:p>
            <a:r>
              <a:rPr lang="hr-HR" sz="3500" dirty="0">
                <a:latin typeface="Source Sans Pro" panose="020B0503030403020204" pitchFamily="34" charset="0"/>
              </a:rPr>
              <a:t>u Arriva Croatia aplikaciji</a:t>
            </a:r>
          </a:p>
          <a:p>
            <a:pPr>
              <a:lnSpc>
                <a:spcPct val="100000"/>
              </a:lnSpc>
            </a:pPr>
            <a:endParaRPr lang="hr-HR" sz="1000" dirty="0">
              <a:latin typeface="Source Sans Pro" panose="020B0503030403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Popust na autobusne karte</a:t>
            </a:r>
          </a:p>
          <a:p>
            <a:pPr algn="ctr">
              <a:lnSpc>
                <a:spcPct val="150000"/>
              </a:lnSpc>
            </a:pPr>
            <a:r>
              <a:rPr lang="hr-HR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Čak 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 niže cijene karata </a:t>
            </a:r>
            <a:r>
              <a:rPr lang="hr-HR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očekuju te u listopadu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Popust na taxi prijevoz</a:t>
            </a:r>
          </a:p>
          <a:p>
            <a:pPr marL="0" lvl="1" indent="-285750" algn="ctr">
              <a:lnSpc>
                <a:spcPct val="150000"/>
              </a:lnSpc>
              <a:buFontTx/>
              <a:buChar char="-"/>
            </a:pPr>
            <a:r>
              <a:rPr lang="hr-HR" sz="1800" b="0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Kupnjom autobusne karte u aplikaciji dobivaš promo kod za popust do </a:t>
            </a:r>
            <a:r>
              <a:rPr lang="hr-HR" sz="1800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20% u </a:t>
            </a:r>
            <a:r>
              <a:rPr lang="hr-HR" sz="1800" dirty="0" err="1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Cammeo</a:t>
            </a:r>
            <a:r>
              <a:rPr lang="hr-HR" sz="1800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 </a:t>
            </a:r>
            <a:r>
              <a:rPr lang="hr-HR" sz="1800" b="0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aplikaciji </a:t>
            </a:r>
          </a:p>
          <a:p>
            <a:pPr>
              <a:lnSpc>
                <a:spcPct val="100000"/>
              </a:lnSpc>
            </a:pPr>
            <a:endParaRPr lang="hr-HR" sz="1000" dirty="0">
              <a:latin typeface="Source Sans Pro" panose="020B0503030403020204" pitchFamily="34" charset="0"/>
            </a:endParaRPr>
          </a:p>
        </p:txBody>
      </p:sp>
      <p:pic>
        <p:nvPicPr>
          <p:cNvPr id="7" name="Picture 6" descr="A picture containing sitting, table, food, blue&#10;&#10;Description automatically generated">
            <a:extLst>
              <a:ext uri="{FF2B5EF4-FFF2-40B4-BE49-F238E27FC236}">
                <a16:creationId xmlns:a16="http://schemas.microsoft.com/office/drawing/2014/main" id="{106DCF10-3829-4B18-A68E-38A37E401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25" y="395337"/>
            <a:ext cx="5803297" cy="386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26769B-BD24-4EBA-A127-0D3329B2EA44}"/>
              </a:ext>
            </a:extLst>
          </p:cNvPr>
          <p:cNvSpPr/>
          <p:nvPr/>
        </p:nvSpPr>
        <p:spPr>
          <a:xfrm>
            <a:off x="26690" y="4551503"/>
            <a:ext cx="72466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500" b="1" kern="0" dirty="0">
                <a:solidFill>
                  <a:srgbClr val="FFFFFE"/>
                </a:solidFill>
                <a:latin typeface="Calibri" charset="0"/>
              </a:rPr>
              <a:t>Još nemaš </a:t>
            </a:r>
            <a:r>
              <a:rPr lang="hr-HR" sz="2500" b="1" kern="0" dirty="0" err="1">
                <a:solidFill>
                  <a:srgbClr val="FFFFFE"/>
                </a:solidFill>
                <a:latin typeface="Calibri" charset="0"/>
              </a:rPr>
              <a:t>Arrivinu</a:t>
            </a:r>
            <a:r>
              <a:rPr lang="hr-HR" sz="2500" b="1" kern="0" dirty="0">
                <a:solidFill>
                  <a:srgbClr val="FFFFFE"/>
                </a:solidFill>
                <a:latin typeface="Calibri" charset="0"/>
              </a:rPr>
              <a:t> </a:t>
            </a:r>
            <a:r>
              <a:rPr kumimoji="0" lang="hr-HR" sz="25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aplikaciju na mobitelu?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500" b="1" kern="0" dirty="0">
                <a:solidFill>
                  <a:srgbClr val="FFFFFE"/>
                </a:solidFill>
                <a:latin typeface="Calibri" charset="0"/>
              </a:rPr>
              <a:t>Što čekaš?</a:t>
            </a:r>
            <a:r>
              <a:rPr kumimoji="0" lang="hr-HR" sz="25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 </a:t>
            </a:r>
            <a:r>
              <a:rPr kumimoji="0" lang="hr-HR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Downloadaj</a:t>
            </a:r>
            <a:r>
              <a:rPr kumimoji="0" lang="hr-HR" sz="25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 ju odmah! </a:t>
            </a:r>
            <a:endParaRPr kumimoji="0" lang="hr-HR" sz="2500" b="1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 charset="0"/>
              <a:sym typeface="Wingdings" panose="05000000000000000000" pitchFamily="2" charset="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000" b="1" kern="0" dirty="0">
              <a:solidFill>
                <a:srgbClr val="FFFFFE"/>
              </a:solidFill>
              <a:latin typeface="Calibri" charset="0"/>
              <a:sym typeface="Wingdings" panose="05000000000000000000" pitchFamily="2" charset="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kern="0" dirty="0">
                <a:solidFill>
                  <a:srgbClr val="FFFFFE"/>
                </a:solidFill>
                <a:latin typeface="Calibri" charset="0"/>
                <a:sym typeface="Wingdings" panose="05000000000000000000" pitchFamily="2" charset="2"/>
              </a:rPr>
              <a:t>p.s. Ne ćemo reći da si tipkao/la za vrijeme ove prezentacije. 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745A5BA-4CEE-40BF-BDD9-D4BFB8DBF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22" y="5096821"/>
            <a:ext cx="1673107" cy="565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0706B-D2A6-4FB8-BBB0-6B157DBA8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10" y="5087777"/>
            <a:ext cx="1915180" cy="5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013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6E08-1483-4E98-B6FF-8A86D6A9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1" y="692637"/>
            <a:ext cx="6459520" cy="1006521"/>
          </a:xfrm>
        </p:spPr>
        <p:txBody>
          <a:bodyPr/>
          <a:lstStyle/>
          <a:p>
            <a:br>
              <a:rPr lang="hr-HR" sz="3700" dirty="0">
                <a:latin typeface="Calibri"/>
                <a:cs typeface="Calibri"/>
              </a:rPr>
            </a:br>
            <a:endParaRPr lang="hr-HR" sz="3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0956862F-9859-43DC-9132-92624114E868}"/>
              </a:ext>
            </a:extLst>
          </p:cNvPr>
          <p:cNvSpPr txBox="1">
            <a:spLocks/>
          </p:cNvSpPr>
          <p:nvPr/>
        </p:nvSpPr>
        <p:spPr bwMode="auto">
          <a:xfrm>
            <a:off x="7515423" y="664102"/>
            <a:ext cx="605960" cy="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hr-HR" sz="1333">
                <a:solidFill>
                  <a:srgbClr val="05BFCE"/>
                </a:solidFill>
              </a:rPr>
              <a:t>Zagreb</a:t>
            </a:r>
            <a:endParaRPr lang="en-GB" sz="1333">
              <a:solidFill>
                <a:srgbClr val="05BFCE"/>
              </a:solidFill>
            </a:endParaRPr>
          </a:p>
        </p:txBody>
      </p:sp>
      <p:pic>
        <p:nvPicPr>
          <p:cNvPr id="3" name="nagradni-natjecaj-studenti-arriv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326" y="1481408"/>
            <a:ext cx="7588674" cy="4268628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0" y="1699158"/>
            <a:ext cx="460332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rati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nas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na našim društvenim mrežama, podijeli s nama svoj video i osvoji: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 mjeseci besplatnih vožnji na linijama Arrive i godišnju pretplatu na MAXtv To Go Osnovni+maxsportplus+HBO+Pickbox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endParaRPr lang="vi-V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ovratnu kartu na željenoj relaciji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endParaRPr lang="hr-H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Arriva poklon paket iznenađenja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hr-HR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9B58178-A4F7-47A4-AB6D-5F7B74942D3B}"/>
              </a:ext>
            </a:extLst>
          </p:cNvPr>
          <p:cNvSpPr txBox="1">
            <a:spLocks/>
          </p:cNvSpPr>
          <p:nvPr/>
        </p:nvSpPr>
        <p:spPr bwMode="auto">
          <a:xfrm>
            <a:off x="420251" y="446352"/>
            <a:ext cx="8030106" cy="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hr-HR" sz="3500" dirty="0">
                <a:cs typeface="Calibri"/>
              </a:rPr>
              <a:t>Nagradni natječaj za studente</a:t>
            </a:r>
            <a:endParaRPr lang="en-US" sz="3500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2CABA4-2374-45E2-8501-6F500745F9AD}"/>
              </a:ext>
            </a:extLst>
          </p:cNvPr>
          <p:cNvSpPr/>
          <p:nvPr/>
        </p:nvSpPr>
        <p:spPr>
          <a:xfrm>
            <a:off x="4603325" y="5750036"/>
            <a:ext cx="7588674" cy="88537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2034542">
                  <a:custGeom>
                    <a:avLst/>
                    <a:gdLst>
                      <a:gd name="connsiteX0" fmla="*/ 0 w 5943599"/>
                      <a:gd name="connsiteY0" fmla="*/ 0 h 885371"/>
                      <a:gd name="connsiteX1" fmla="*/ 713232 w 5943599"/>
                      <a:gd name="connsiteY1" fmla="*/ 0 h 885371"/>
                      <a:gd name="connsiteX2" fmla="*/ 1188720 w 5943599"/>
                      <a:gd name="connsiteY2" fmla="*/ 0 h 885371"/>
                      <a:gd name="connsiteX3" fmla="*/ 1604772 w 5943599"/>
                      <a:gd name="connsiteY3" fmla="*/ 0 h 885371"/>
                      <a:gd name="connsiteX4" fmla="*/ 2258568 w 5943599"/>
                      <a:gd name="connsiteY4" fmla="*/ 0 h 885371"/>
                      <a:gd name="connsiteX5" fmla="*/ 2734056 w 5943599"/>
                      <a:gd name="connsiteY5" fmla="*/ 0 h 885371"/>
                      <a:gd name="connsiteX6" fmla="*/ 3209543 w 5943599"/>
                      <a:gd name="connsiteY6" fmla="*/ 0 h 885371"/>
                      <a:gd name="connsiteX7" fmla="*/ 3744467 w 5943599"/>
                      <a:gd name="connsiteY7" fmla="*/ 0 h 885371"/>
                      <a:gd name="connsiteX8" fmla="*/ 4160519 w 5943599"/>
                      <a:gd name="connsiteY8" fmla="*/ 0 h 885371"/>
                      <a:gd name="connsiteX9" fmla="*/ 4814315 w 5943599"/>
                      <a:gd name="connsiteY9" fmla="*/ 0 h 885371"/>
                      <a:gd name="connsiteX10" fmla="*/ 5230367 w 5943599"/>
                      <a:gd name="connsiteY10" fmla="*/ 0 h 885371"/>
                      <a:gd name="connsiteX11" fmla="*/ 5943599 w 5943599"/>
                      <a:gd name="connsiteY11" fmla="*/ 0 h 885371"/>
                      <a:gd name="connsiteX12" fmla="*/ 5943599 w 5943599"/>
                      <a:gd name="connsiteY12" fmla="*/ 416124 h 885371"/>
                      <a:gd name="connsiteX13" fmla="*/ 5943599 w 5943599"/>
                      <a:gd name="connsiteY13" fmla="*/ 885371 h 885371"/>
                      <a:gd name="connsiteX14" fmla="*/ 5230367 w 5943599"/>
                      <a:gd name="connsiteY14" fmla="*/ 885371 h 885371"/>
                      <a:gd name="connsiteX15" fmla="*/ 4636007 w 5943599"/>
                      <a:gd name="connsiteY15" fmla="*/ 885371 h 885371"/>
                      <a:gd name="connsiteX16" fmla="*/ 4101083 w 5943599"/>
                      <a:gd name="connsiteY16" fmla="*/ 885371 h 885371"/>
                      <a:gd name="connsiteX17" fmla="*/ 3625595 w 5943599"/>
                      <a:gd name="connsiteY17" fmla="*/ 885371 h 885371"/>
                      <a:gd name="connsiteX18" fmla="*/ 3150107 w 5943599"/>
                      <a:gd name="connsiteY18" fmla="*/ 885371 h 885371"/>
                      <a:gd name="connsiteX19" fmla="*/ 2436876 w 5943599"/>
                      <a:gd name="connsiteY19" fmla="*/ 885371 h 885371"/>
                      <a:gd name="connsiteX20" fmla="*/ 2020824 w 5943599"/>
                      <a:gd name="connsiteY20" fmla="*/ 885371 h 885371"/>
                      <a:gd name="connsiteX21" fmla="*/ 1367028 w 5943599"/>
                      <a:gd name="connsiteY21" fmla="*/ 885371 h 885371"/>
                      <a:gd name="connsiteX22" fmla="*/ 832104 w 5943599"/>
                      <a:gd name="connsiteY22" fmla="*/ 885371 h 885371"/>
                      <a:gd name="connsiteX23" fmla="*/ 0 w 5943599"/>
                      <a:gd name="connsiteY23" fmla="*/ 885371 h 885371"/>
                      <a:gd name="connsiteX24" fmla="*/ 0 w 5943599"/>
                      <a:gd name="connsiteY24" fmla="*/ 460393 h 885371"/>
                      <a:gd name="connsiteX25" fmla="*/ 0 w 5943599"/>
                      <a:gd name="connsiteY25" fmla="*/ 0 h 885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943599" h="885371" fill="none" extrusionOk="0">
                        <a:moveTo>
                          <a:pt x="0" y="0"/>
                        </a:moveTo>
                        <a:cubicBezTo>
                          <a:pt x="347754" y="-12425"/>
                          <a:pt x="469556" y="82009"/>
                          <a:pt x="713232" y="0"/>
                        </a:cubicBezTo>
                        <a:cubicBezTo>
                          <a:pt x="956908" y="-82009"/>
                          <a:pt x="956475" y="28267"/>
                          <a:pt x="1188720" y="0"/>
                        </a:cubicBezTo>
                        <a:cubicBezTo>
                          <a:pt x="1420965" y="-28267"/>
                          <a:pt x="1428127" y="29201"/>
                          <a:pt x="1604772" y="0"/>
                        </a:cubicBezTo>
                        <a:cubicBezTo>
                          <a:pt x="1781417" y="-29201"/>
                          <a:pt x="2018818" y="12760"/>
                          <a:pt x="2258568" y="0"/>
                        </a:cubicBezTo>
                        <a:cubicBezTo>
                          <a:pt x="2498318" y="-12760"/>
                          <a:pt x="2594026" y="4045"/>
                          <a:pt x="2734056" y="0"/>
                        </a:cubicBezTo>
                        <a:cubicBezTo>
                          <a:pt x="2874086" y="-4045"/>
                          <a:pt x="3072716" y="35584"/>
                          <a:pt x="3209543" y="0"/>
                        </a:cubicBezTo>
                        <a:cubicBezTo>
                          <a:pt x="3346370" y="-35584"/>
                          <a:pt x="3604457" y="20060"/>
                          <a:pt x="3744467" y="0"/>
                        </a:cubicBezTo>
                        <a:cubicBezTo>
                          <a:pt x="3884477" y="-20060"/>
                          <a:pt x="4029525" y="26787"/>
                          <a:pt x="4160519" y="0"/>
                        </a:cubicBezTo>
                        <a:cubicBezTo>
                          <a:pt x="4291513" y="-26787"/>
                          <a:pt x="4543061" y="10758"/>
                          <a:pt x="4814315" y="0"/>
                        </a:cubicBezTo>
                        <a:cubicBezTo>
                          <a:pt x="5085569" y="-10758"/>
                          <a:pt x="5113685" y="23857"/>
                          <a:pt x="5230367" y="0"/>
                        </a:cubicBezTo>
                        <a:cubicBezTo>
                          <a:pt x="5347049" y="-23857"/>
                          <a:pt x="5736135" y="4938"/>
                          <a:pt x="5943599" y="0"/>
                        </a:cubicBezTo>
                        <a:cubicBezTo>
                          <a:pt x="5985727" y="130658"/>
                          <a:pt x="5922550" y="297695"/>
                          <a:pt x="5943599" y="416124"/>
                        </a:cubicBezTo>
                        <a:cubicBezTo>
                          <a:pt x="5964648" y="534553"/>
                          <a:pt x="5915437" y="740006"/>
                          <a:pt x="5943599" y="885371"/>
                        </a:cubicBezTo>
                        <a:cubicBezTo>
                          <a:pt x="5761280" y="969543"/>
                          <a:pt x="5538746" y="868098"/>
                          <a:pt x="5230367" y="885371"/>
                        </a:cubicBezTo>
                        <a:cubicBezTo>
                          <a:pt x="4921988" y="902644"/>
                          <a:pt x="4858002" y="874829"/>
                          <a:pt x="4636007" y="885371"/>
                        </a:cubicBezTo>
                        <a:cubicBezTo>
                          <a:pt x="4414012" y="895913"/>
                          <a:pt x="4303897" y="870105"/>
                          <a:pt x="4101083" y="885371"/>
                        </a:cubicBezTo>
                        <a:cubicBezTo>
                          <a:pt x="3898269" y="900637"/>
                          <a:pt x="3743339" y="860271"/>
                          <a:pt x="3625595" y="885371"/>
                        </a:cubicBezTo>
                        <a:cubicBezTo>
                          <a:pt x="3507851" y="910471"/>
                          <a:pt x="3345279" y="872776"/>
                          <a:pt x="3150107" y="885371"/>
                        </a:cubicBezTo>
                        <a:cubicBezTo>
                          <a:pt x="2954935" y="897966"/>
                          <a:pt x="2721225" y="808251"/>
                          <a:pt x="2436876" y="885371"/>
                        </a:cubicBezTo>
                        <a:cubicBezTo>
                          <a:pt x="2152527" y="962491"/>
                          <a:pt x="2151743" y="844232"/>
                          <a:pt x="2020824" y="885371"/>
                        </a:cubicBezTo>
                        <a:cubicBezTo>
                          <a:pt x="1889905" y="926510"/>
                          <a:pt x="1556139" y="813298"/>
                          <a:pt x="1367028" y="885371"/>
                        </a:cubicBezTo>
                        <a:cubicBezTo>
                          <a:pt x="1177917" y="957444"/>
                          <a:pt x="1093329" y="874244"/>
                          <a:pt x="832104" y="885371"/>
                        </a:cubicBezTo>
                        <a:cubicBezTo>
                          <a:pt x="570879" y="896498"/>
                          <a:pt x="195035" y="863980"/>
                          <a:pt x="0" y="885371"/>
                        </a:cubicBezTo>
                        <a:cubicBezTo>
                          <a:pt x="-9553" y="754978"/>
                          <a:pt x="19541" y="560696"/>
                          <a:pt x="0" y="460393"/>
                        </a:cubicBezTo>
                        <a:cubicBezTo>
                          <a:pt x="-19541" y="360090"/>
                          <a:pt x="27956" y="198073"/>
                          <a:pt x="0" y="0"/>
                        </a:cubicBezTo>
                        <a:close/>
                      </a:path>
                      <a:path w="5943599" h="885371" stroke="0" extrusionOk="0">
                        <a:moveTo>
                          <a:pt x="0" y="0"/>
                        </a:moveTo>
                        <a:cubicBezTo>
                          <a:pt x="152680" y="-35820"/>
                          <a:pt x="524906" y="28584"/>
                          <a:pt x="713232" y="0"/>
                        </a:cubicBezTo>
                        <a:cubicBezTo>
                          <a:pt x="901558" y="-28584"/>
                          <a:pt x="1138292" y="67109"/>
                          <a:pt x="1367028" y="0"/>
                        </a:cubicBezTo>
                        <a:cubicBezTo>
                          <a:pt x="1595764" y="-67109"/>
                          <a:pt x="1718274" y="71516"/>
                          <a:pt x="2020824" y="0"/>
                        </a:cubicBezTo>
                        <a:cubicBezTo>
                          <a:pt x="2323374" y="-71516"/>
                          <a:pt x="2298236" y="3065"/>
                          <a:pt x="2496312" y="0"/>
                        </a:cubicBezTo>
                        <a:cubicBezTo>
                          <a:pt x="2694388" y="-3065"/>
                          <a:pt x="2734343" y="27727"/>
                          <a:pt x="2912364" y="0"/>
                        </a:cubicBezTo>
                        <a:cubicBezTo>
                          <a:pt x="3090385" y="-27727"/>
                          <a:pt x="3225811" y="35677"/>
                          <a:pt x="3387851" y="0"/>
                        </a:cubicBezTo>
                        <a:cubicBezTo>
                          <a:pt x="3549891" y="-35677"/>
                          <a:pt x="3689689" y="49523"/>
                          <a:pt x="3863339" y="0"/>
                        </a:cubicBezTo>
                        <a:cubicBezTo>
                          <a:pt x="4036989" y="-49523"/>
                          <a:pt x="4164001" y="5118"/>
                          <a:pt x="4457699" y="0"/>
                        </a:cubicBezTo>
                        <a:cubicBezTo>
                          <a:pt x="4751397" y="-5118"/>
                          <a:pt x="5003284" y="29468"/>
                          <a:pt x="5170931" y="0"/>
                        </a:cubicBezTo>
                        <a:cubicBezTo>
                          <a:pt x="5338578" y="-29468"/>
                          <a:pt x="5678073" y="3867"/>
                          <a:pt x="5943599" y="0"/>
                        </a:cubicBezTo>
                        <a:cubicBezTo>
                          <a:pt x="5995851" y="105344"/>
                          <a:pt x="5941395" y="314652"/>
                          <a:pt x="5943599" y="451539"/>
                        </a:cubicBezTo>
                        <a:cubicBezTo>
                          <a:pt x="5945803" y="588426"/>
                          <a:pt x="5922316" y="722629"/>
                          <a:pt x="5943599" y="885371"/>
                        </a:cubicBezTo>
                        <a:cubicBezTo>
                          <a:pt x="5827591" y="903450"/>
                          <a:pt x="5622970" y="864593"/>
                          <a:pt x="5527547" y="885371"/>
                        </a:cubicBezTo>
                        <a:cubicBezTo>
                          <a:pt x="5432124" y="906149"/>
                          <a:pt x="4983150" y="864762"/>
                          <a:pt x="4814315" y="885371"/>
                        </a:cubicBezTo>
                        <a:cubicBezTo>
                          <a:pt x="4645480" y="905980"/>
                          <a:pt x="4471266" y="820738"/>
                          <a:pt x="4160519" y="885371"/>
                        </a:cubicBezTo>
                        <a:cubicBezTo>
                          <a:pt x="3849772" y="950004"/>
                          <a:pt x="3843477" y="845547"/>
                          <a:pt x="3566159" y="885371"/>
                        </a:cubicBezTo>
                        <a:cubicBezTo>
                          <a:pt x="3288841" y="925195"/>
                          <a:pt x="3084643" y="856680"/>
                          <a:pt x="2852928" y="885371"/>
                        </a:cubicBezTo>
                        <a:cubicBezTo>
                          <a:pt x="2621213" y="914062"/>
                          <a:pt x="2547885" y="849087"/>
                          <a:pt x="2377440" y="885371"/>
                        </a:cubicBezTo>
                        <a:cubicBezTo>
                          <a:pt x="2206995" y="921655"/>
                          <a:pt x="2044159" y="820770"/>
                          <a:pt x="1783080" y="885371"/>
                        </a:cubicBezTo>
                        <a:cubicBezTo>
                          <a:pt x="1522001" y="949972"/>
                          <a:pt x="1416530" y="878442"/>
                          <a:pt x="1069848" y="885371"/>
                        </a:cubicBezTo>
                        <a:cubicBezTo>
                          <a:pt x="723166" y="892300"/>
                          <a:pt x="508697" y="877497"/>
                          <a:pt x="0" y="885371"/>
                        </a:cubicBezTo>
                        <a:cubicBezTo>
                          <a:pt x="-33753" y="694253"/>
                          <a:pt x="30278" y="648229"/>
                          <a:pt x="0" y="433832"/>
                        </a:cubicBezTo>
                        <a:cubicBezTo>
                          <a:pt x="-30278" y="219435"/>
                          <a:pt x="12033" y="1478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ZA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rgbClr val="00C8D8"/>
                </a:solidFill>
                <a:effectLst/>
                <a:uLnTx/>
                <a:uFillTx/>
              </a:rPr>
              <a:t>BESPLATNE VOŽNJE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KUĆI,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REC●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 MOBITELU UKLJUČI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51E819-E93D-43F6-B79C-62BA85ACB9B8}"/>
              </a:ext>
            </a:extLst>
          </p:cNvPr>
          <p:cNvSpPr/>
          <p:nvPr/>
        </p:nvSpPr>
        <p:spPr>
          <a:xfrm rot="662475">
            <a:off x="10010257" y="116420"/>
            <a:ext cx="1942265" cy="1878685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NAGRADNI</a:t>
            </a: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NATJEČAJ!</a:t>
            </a:r>
          </a:p>
        </p:txBody>
      </p:sp>
    </p:spTree>
    <p:extLst>
      <p:ext uri="{BB962C8B-B14F-4D97-AF65-F5344CB8AC3E}">
        <p14:creationId xmlns:p14="http://schemas.microsoft.com/office/powerpoint/2010/main" val="1430822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85C503DA-AD15-44CC-AE18-DB83E41B8E46}"/>
              </a:ext>
            </a:extLst>
          </p:cNvPr>
          <p:cNvSpPr txBox="1">
            <a:spLocks/>
          </p:cNvSpPr>
          <p:nvPr/>
        </p:nvSpPr>
        <p:spPr>
          <a:xfrm>
            <a:off x="551105" y="2080805"/>
            <a:ext cx="4761878" cy="19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A6F10F2-EB0E-467F-BC2D-86761CCE5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895"/>
          <a:stretch/>
        </p:blipFill>
        <p:spPr>
          <a:xfrm>
            <a:off x="3357489" y="0"/>
            <a:ext cx="8834511" cy="686503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D1F3ED-26DC-41A6-93BA-61CBF55BD8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BDD8403-925A-42ED-A1ED-3941F8312A6D}"/>
              </a:ext>
            </a:extLst>
          </p:cNvPr>
          <p:cNvSpPr/>
          <p:nvPr/>
        </p:nvSpPr>
        <p:spPr>
          <a:xfrm>
            <a:off x="0" y="0"/>
            <a:ext cx="5465839" cy="6865034"/>
          </a:xfrm>
          <a:custGeom>
            <a:avLst/>
            <a:gdLst>
              <a:gd name="connsiteX0" fmla="*/ 0 w 4099379"/>
              <a:gd name="connsiteY0" fmla="*/ 0 h 5143500"/>
              <a:gd name="connsiteX1" fmla="*/ 4095801 w 4099379"/>
              <a:gd name="connsiteY1" fmla="*/ 0 h 5143500"/>
              <a:gd name="connsiteX2" fmla="*/ 4099379 w 4099379"/>
              <a:gd name="connsiteY2" fmla="*/ 141508 h 5143500"/>
              <a:gd name="connsiteX3" fmla="*/ 2785485 w 4099379"/>
              <a:gd name="connsiteY3" fmla="*/ 4847494 h 5143500"/>
              <a:gd name="connsiteX4" fmla="*/ 2595720 w 4099379"/>
              <a:gd name="connsiteY4" fmla="*/ 5143500 h 5143500"/>
              <a:gd name="connsiteX5" fmla="*/ 0 w 4099379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9379" h="5143500">
                <a:moveTo>
                  <a:pt x="0" y="0"/>
                </a:moveTo>
                <a:lnTo>
                  <a:pt x="4095801" y="0"/>
                </a:lnTo>
                <a:lnTo>
                  <a:pt x="4099379" y="141508"/>
                </a:lnTo>
                <a:cubicBezTo>
                  <a:pt x="4099379" y="1864476"/>
                  <a:pt x="3619249" y="3475304"/>
                  <a:pt x="2785485" y="4847494"/>
                </a:cubicBezTo>
                <a:lnTo>
                  <a:pt x="259572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872231-AE27-408C-8EB7-D5D0DB01B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5E2092CA-2715-450A-BC8D-0DE295653320}"/>
              </a:ext>
            </a:extLst>
          </p:cNvPr>
          <p:cNvSpPr txBox="1">
            <a:spLocks/>
          </p:cNvSpPr>
          <p:nvPr/>
        </p:nvSpPr>
        <p:spPr>
          <a:xfrm>
            <a:off x="589613" y="2663161"/>
            <a:ext cx="4560000" cy="19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endParaRPr lang="hr-HR" dirty="0"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23FF71-BC7A-4528-A377-B99560FFB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ECB4B5-6100-4F57-935A-4836DD30413A}"/>
              </a:ext>
            </a:extLst>
          </p:cNvPr>
          <p:cNvSpPr/>
          <p:nvPr/>
        </p:nvSpPr>
        <p:spPr>
          <a:xfrm>
            <a:off x="-691987" y="960876"/>
            <a:ext cx="6096000" cy="3498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733" b="1" kern="0" dirty="0">
                <a:solidFill>
                  <a:srgbClr val="FFFFFE"/>
                </a:solidFill>
                <a:latin typeface="Calibri" charset="0"/>
              </a:rPr>
              <a:t>Uključi </a:t>
            </a:r>
            <a: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se i ti! </a:t>
            </a:r>
            <a: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sym typeface="Wingdings" panose="05000000000000000000" pitchFamily="2" charset="2"/>
              </a:rPr>
              <a:t></a:t>
            </a:r>
            <a:b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</a:br>
            <a:b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</a:br>
            <a:r>
              <a:rPr kumimoji="0" lang="hr-HR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Kontakt osoba: </a:t>
            </a:r>
            <a:r>
              <a:rPr lang="hr-HR" b="1" kern="0" dirty="0">
                <a:solidFill>
                  <a:srgbClr val="FFFFFE"/>
                </a:solidFill>
                <a:latin typeface="Calibri" charset="0"/>
              </a:rPr>
              <a:t>Nataša Grlaš</a:t>
            </a:r>
          </a:p>
          <a:p>
            <a:pPr lvl="0" algn="ctr">
              <a:defRPr/>
            </a:pPr>
            <a:r>
              <a:rPr lang="hr-HR" b="1" kern="0" dirty="0">
                <a:solidFill>
                  <a:srgbClr val="FFFFFE"/>
                </a:solidFill>
                <a:latin typeface="Calibri" charset="0"/>
              </a:rPr>
              <a:t>Voditeljica razvoja marketinga i prodaje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kern="0" dirty="0">
                <a:solidFill>
                  <a:srgbClr val="FFFFFE"/>
                </a:solidFill>
                <a:latin typeface="Calibri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kumimoji="0" lang="hr-HR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atasa.</a:t>
            </a:r>
            <a:r>
              <a:rPr kumimoji="0" lang="hr-H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grlas@arriva.com.hr</a:t>
            </a:r>
            <a:endParaRPr kumimoji="0" lang="hr-HR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</a:endParaRPr>
          </a:p>
          <a:p>
            <a:pPr lvl="0" algn="ctr">
              <a:defRPr/>
            </a:pPr>
            <a:r>
              <a:rPr lang="hr-HR" b="1" kern="0" dirty="0">
                <a:solidFill>
                  <a:srgbClr val="FFFFFE"/>
                </a:solidFill>
                <a:latin typeface="Calibri" charset="0"/>
              </a:rPr>
              <a:t>marketing@arriva.com.hr</a:t>
            </a:r>
            <a:b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</a:br>
            <a:b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</a:br>
            <a:r>
              <a:rPr kumimoji="0" lang="hr-HR" sz="3733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 charset="0"/>
              </a:rPr>
              <a:t>Hvala na pažnji!</a:t>
            </a: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36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0" y="2090511"/>
            <a:ext cx="11214096" cy="977767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FFFFFF"/>
                </a:solidFill>
                <a:ea typeface="+mj-ea"/>
                <a:cs typeface="+mj-cs"/>
              </a:rPr>
              <a:t>Arriv</a:t>
            </a:r>
            <a:r>
              <a:rPr lang="hr-HR" sz="4800" dirty="0">
                <a:solidFill>
                  <a:srgbClr val="FFFFFF"/>
                </a:solidFill>
                <a:ea typeface="+mj-ea"/>
                <a:cs typeface="+mj-cs"/>
              </a:rPr>
              <a:t>a grupa</a:t>
            </a:r>
            <a:endParaRPr lang="en-US" sz="3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07F53-293F-4E01-9D9C-DE5274EB372D}"/>
              </a:ext>
            </a:extLst>
          </p:cNvPr>
          <p:cNvSpPr/>
          <p:nvPr/>
        </p:nvSpPr>
        <p:spPr>
          <a:xfrm>
            <a:off x="5974813" y="3244336"/>
            <a:ext cx="288968" cy="300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351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r-HR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2378FE-B617-4E21-B2D8-F8AB1D5A381D}"/>
              </a:ext>
            </a:extLst>
          </p:cNvPr>
          <p:cNvSpPr/>
          <p:nvPr/>
        </p:nvSpPr>
        <p:spPr>
          <a:xfrm>
            <a:off x="5974813" y="3244336"/>
            <a:ext cx="288968" cy="300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351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r-HR" sz="13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838AF-259B-45CE-BB11-059935E52382}"/>
              </a:ext>
            </a:extLst>
          </p:cNvPr>
          <p:cNvSpPr/>
          <p:nvPr/>
        </p:nvSpPr>
        <p:spPr>
          <a:xfrm>
            <a:off x="5974813" y="3244336"/>
            <a:ext cx="288968" cy="300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351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r-HR" sz="135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FD0ECD-8493-49B1-B885-AABF4EB4C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B0D677-11B7-4C8B-91D1-CE1413636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008" y="0"/>
            <a:ext cx="8690895" cy="4891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7A7CA3-DB78-47B6-95C3-111D3419A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" y="6081892"/>
            <a:ext cx="1764895" cy="514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4EEF73-410B-4829-8B7C-C15A067B7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285" y="6367141"/>
            <a:ext cx="1077955" cy="1497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8569A6-CEC9-40A6-B7CA-3514DF399D7F}"/>
              </a:ext>
            </a:extLst>
          </p:cNvPr>
          <p:cNvSpPr/>
          <p:nvPr/>
        </p:nvSpPr>
        <p:spPr>
          <a:xfrm>
            <a:off x="6097" y="1108291"/>
            <a:ext cx="8421587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Jedna od najvećih prijevozničkih kompanija u </a:t>
            </a:r>
            <a:r>
              <a:rPr lang="en-GB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E</a:t>
            </a:r>
            <a:r>
              <a:rPr lang="hr-HR" sz="18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uropi</a:t>
            </a: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.</a:t>
            </a:r>
            <a:endParaRPr lang="en-US" sz="18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  <a:p>
            <a:pPr marL="342900" lvl="1" indent="-342900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Dio Deutsche Bahn grupe, odgovorna za usluge putničkog prijevoza DB-a izvan Njemačke. </a:t>
            </a:r>
            <a:endParaRPr lang="hr-HR" sz="18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 marL="342900" lvl="1" indent="-342900" defTabSz="609585"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Svake godine ostvaruje više od 2.4 milijarde putovanja u 14 zemalja Europe u kojima posluje.</a:t>
            </a:r>
            <a:endParaRPr lang="en-GB" sz="18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  <a:p>
            <a:pPr marL="342900" lvl="1" indent="-342900" defTabSz="609585"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Pruža </a:t>
            </a: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različite mogućnosti prijevoza privatnim korisnicima, tijelima lokalne i državne uprave te zdravstvenim institucijama.</a:t>
            </a:r>
          </a:p>
          <a:p>
            <a:pPr marL="342900" lvl="1" indent="-342900" defTabSz="609585"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en-GB" sz="18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Stručnjak</a:t>
            </a:r>
            <a:r>
              <a:rPr lang="en-GB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</a:t>
            </a: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u stvaranju inovativnih rješenja prijevoza koja povezuju ljude, zajednice i gospodarstva.</a:t>
            </a:r>
            <a:endParaRPr lang="hr-HR" sz="18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Calibri" panose="020F0502020204030204"/>
            </a:endParaRPr>
          </a:p>
          <a:p>
            <a:pPr marL="342900" lvl="1" indent="-342900" defTabSz="609585">
              <a:spcAft>
                <a:spcPts val="8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hr-HR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Vozni park: autobusi, vlakovi, tramvaji, riječni autobusi, metro</a:t>
            </a:r>
            <a:endParaRPr lang="en-US" sz="18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0F21B4-DF94-437C-BFBE-43784DDFA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261" y="4736074"/>
            <a:ext cx="1118350" cy="11215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6EBF38-0667-4421-80CD-09DCC3DDA8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462" y="4814845"/>
            <a:ext cx="1118351" cy="9665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BA1C00-98AB-40CD-9290-E03FBA416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885" y="4812302"/>
            <a:ext cx="1711945" cy="969097"/>
          </a:xfrm>
          <a:prstGeom prst="rect">
            <a:avLst/>
          </a:prstGeom>
        </p:spPr>
      </p:pic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075AB780-C97C-46B5-961C-1F33E1EBF745}"/>
              </a:ext>
            </a:extLst>
          </p:cNvPr>
          <p:cNvSpPr txBox="1">
            <a:spLocks/>
          </p:cNvSpPr>
          <p:nvPr/>
        </p:nvSpPr>
        <p:spPr bwMode="auto">
          <a:xfrm>
            <a:off x="505948" y="4891074"/>
            <a:ext cx="1277115" cy="12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14</a:t>
            </a:r>
            <a:b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zemalja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13CDF156-B184-41E9-AED8-A35D12F5C40F}"/>
              </a:ext>
            </a:extLst>
          </p:cNvPr>
          <p:cNvSpPr txBox="1">
            <a:spLocks/>
          </p:cNvSpPr>
          <p:nvPr/>
        </p:nvSpPr>
        <p:spPr bwMode="auto">
          <a:xfrm>
            <a:off x="3405512" y="4964262"/>
            <a:ext cx="1501399" cy="82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09585">
              <a:spcAft>
                <a:spcPts val="400"/>
              </a:spcAft>
              <a:defRPr/>
            </a:pPr>
            <a:r>
              <a:rPr lang="en-GB" sz="3200" b="1" dirty="0">
                <a:solidFill>
                  <a:srgbClr val="FFFFFF"/>
                </a:solidFill>
                <a:latin typeface="Calibri" panose="020F0502020204030204"/>
                <a:ea typeface="ＭＳ Ｐゴシック"/>
              </a:rPr>
              <a:t>60 000</a:t>
            </a:r>
            <a:br>
              <a:rPr lang="en-GB" sz="1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charset="0"/>
              </a:rPr>
            </a:br>
            <a:r>
              <a:rPr lang="hr-HR" sz="1850" b="1" dirty="0">
                <a:solidFill>
                  <a:srgbClr val="FFFFFF"/>
                </a:solidFill>
                <a:latin typeface="Calibri" panose="020F0502020204030204"/>
                <a:ea typeface="ＭＳ Ｐゴシック"/>
              </a:rPr>
              <a:t>zaposlenika</a:t>
            </a: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85F4D881-14B2-43F1-B0E7-5ADDC5F5F585}"/>
              </a:ext>
            </a:extLst>
          </p:cNvPr>
          <p:cNvSpPr txBox="1">
            <a:spLocks/>
          </p:cNvSpPr>
          <p:nvPr/>
        </p:nvSpPr>
        <p:spPr bwMode="auto">
          <a:xfrm>
            <a:off x="7023190" y="4817296"/>
            <a:ext cx="1888695" cy="8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+2.4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milijarde</a:t>
            </a:r>
            <a:b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hr-H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putnika godišnje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5" name="Title 4">
            <a:extLst>
              <a:ext uri="{FF2B5EF4-FFF2-40B4-BE49-F238E27FC236}">
                <a16:creationId xmlns:a16="http://schemas.microsoft.com/office/drawing/2014/main" id="{54FA4C40-705E-4082-AEBE-2FCDC8B68C91}"/>
              </a:ext>
            </a:extLst>
          </p:cNvPr>
          <p:cNvSpPr txBox="1">
            <a:spLocks/>
          </p:cNvSpPr>
          <p:nvPr/>
        </p:nvSpPr>
        <p:spPr>
          <a:xfrm>
            <a:off x="367765" y="351949"/>
            <a:ext cx="11214096" cy="9777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FFFFFF"/>
                </a:solidFill>
                <a:ea typeface="+mj-ea"/>
                <a:cs typeface="+mj-cs"/>
              </a:rPr>
              <a:t>Arriv</a:t>
            </a:r>
            <a:r>
              <a:rPr lang="hr-HR" sz="4800" dirty="0">
                <a:solidFill>
                  <a:srgbClr val="FFFFFF"/>
                </a:solidFill>
                <a:ea typeface="+mj-ea"/>
                <a:cs typeface="+mj-cs"/>
              </a:rPr>
              <a:t>a grupa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41975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700" dirty="0">
                <a:latin typeface="Calibri"/>
                <a:cs typeface="Calibri"/>
              </a:rPr>
              <a:t>Arriva Hrvatska</a:t>
            </a:r>
            <a:endParaRPr lang="en-GB" sz="37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50952" y="2827673"/>
            <a:ext cx="11234956" cy="30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180000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1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V</a:t>
            </a:r>
            <a:r>
              <a:rPr kumimoji="0" lang="hr-HR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odeći</a:t>
            </a:r>
            <a:r>
              <a:rPr kumimoji="0" lang="hr-HR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pružatelj usluga putničkog prijevoza u Hrvatskoj</a:t>
            </a: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Tvrtke Autotrans, APP, </a:t>
            </a:r>
            <a:r>
              <a:rPr kumimoji="0" lang="hr-HR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Panturist</a:t>
            </a:r>
            <a:r>
              <a:rPr kumimoji="0" lang="hr-HR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, Autotrans Lika, Velebit turist i Autobusni kolodvor Karlovac</a:t>
            </a:r>
            <a:endParaRPr kumimoji="0" lang="en-US" sz="185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Pruža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uslugu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prijevoza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na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lokalnoj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regionalnoj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razini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kao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na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međugradskim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međunarodnim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relacijama</a:t>
            </a:r>
            <a:r>
              <a:rPr lang="hr-HR" sz="1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  <a:cs typeface="+mn-cs"/>
              </a:rPr>
              <a:t>.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</a:rPr>
              <a:t> </a:t>
            </a:r>
            <a:endParaRPr kumimoji="0" lang="en-GB" sz="185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1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S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lužbeni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prijevoznik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hrvatske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nogometne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rukometne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reprezentacije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,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kao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 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vodećih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klubova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prve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hrvatske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nogometne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lige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: GNK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Dinama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, HNK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Rijeke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, HNK Hajduk Split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</a:rPr>
              <a:t> NK Osijek.</a:t>
            </a:r>
            <a:endParaRPr kumimoji="0" lang="en-GB" sz="185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Tv</a:t>
            </a:r>
            <a:r>
              <a:rPr lang="hr-HR" sz="1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r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tka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upravlja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s 33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kolodvora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 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prodajna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mjesta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,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kao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10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servisnih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centara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diljem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zemlje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</a:rPr>
              <a:t>.</a:t>
            </a:r>
            <a:endParaRPr kumimoji="0" lang="en-GB" sz="185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U 7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poslovnica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turističke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agencije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 Arriva travel, 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domaćim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inozemnim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 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klijentima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pruža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kompletnu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turističku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kumimoji="0" lang="en-GB" sz="185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  <a:cs typeface="+mn-cs"/>
              </a:rPr>
              <a:t>uslugu</a:t>
            </a: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/>
              </a:rPr>
              <a:t>.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  <a:p>
            <a:pPr marL="342900" marR="0" lvl="1" indent="-342900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85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18" y="1214259"/>
            <a:ext cx="1261333" cy="10901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738" y="1236866"/>
            <a:ext cx="1845060" cy="1044451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571812" y="1303547"/>
            <a:ext cx="1673489" cy="10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600</a:t>
            </a:r>
            <a:br>
              <a:rPr kumimoji="0" lang="en-GB" sz="1850" b="1" i="0" u="none" strike="noStrike" kern="1200" cap="none" spc="0" normalizeH="0" baseline="0" noProof="0" dirty="0">
                <a:ln>
                  <a:noFill/>
                </a:ln>
                <a:solidFill>
                  <a:srgbClr val="98C81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hr-HR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autobusa</a:t>
            </a: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 panose="020F0502020204030204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351115" y="1303547"/>
            <a:ext cx="1261332" cy="9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1.4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00</a:t>
            </a:r>
            <a:br>
              <a:rPr kumimoji="0" lang="en-GB" sz="1850" b="1" i="0" u="none" strike="noStrike" kern="1200" cap="none" spc="0" normalizeH="0" baseline="0" noProof="0" dirty="0">
                <a:ln>
                  <a:noFill/>
                </a:ln>
                <a:solidFill>
                  <a:srgbClr val="98C81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hr-HR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zaposlenih</a:t>
            </a: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7612503" y="1201785"/>
            <a:ext cx="1986536" cy="125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Lucida Grande" pitchFamily="122" charset="0"/>
              <a:buNone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0" indent="0" algn="l" defTabSz="457200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Font typeface="Lucida Grande" pitchFamily="122" charset="0"/>
              <a:buNone/>
              <a:defRPr sz="1200" b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0" indent="0" algn="l" defTabSz="457200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999"/>
              </a:buClr>
              <a:buFont typeface="Arial" panose="020B0604020202020204" pitchFamily="34" charset="0"/>
              <a:buNone/>
              <a:defRPr sz="600" i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+11.5 m</a:t>
            </a:r>
            <a:b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hr-HR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putovanja </a:t>
            </a:r>
          </a:p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r>
              <a:rPr kumimoji="0" lang="hr-HR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godišnje</a:t>
            </a: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  <a:p>
            <a:pPr marL="0" marR="0" lvl="1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9999"/>
              </a:buClr>
              <a:buSzTx/>
              <a:buFont typeface="Lucida Grande" pitchFamily="122" charset="0"/>
              <a:buNone/>
              <a:tabLst/>
              <a:defRPr/>
            </a:pP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E4D00-F5C5-46A5-AD07-45C26FB82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71" y="1349103"/>
            <a:ext cx="2374671" cy="9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ka 69">
            <a:extLst>
              <a:ext uri="{FF2B5EF4-FFF2-40B4-BE49-F238E27FC236}">
                <a16:creationId xmlns:a16="http://schemas.microsoft.com/office/drawing/2014/main" id="{BDDDFEB6-5067-404C-8438-E5B57AF9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34" y="92150"/>
            <a:ext cx="6833719" cy="67072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104467" y="1905000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orem ipsum sit lom dolor sit amet, consectetur sit amet adipiscing. Lorem ipsum. Lorem ipsum sit lom dolor."/>
          <p:cNvSpPr/>
          <p:nvPr/>
        </p:nvSpPr>
        <p:spPr>
          <a:xfrm>
            <a:off x="5859004" y="1937165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Karlovac</a:t>
            </a:r>
          </a:p>
        </p:txBody>
      </p:sp>
      <p:sp>
        <p:nvSpPr>
          <p:cNvPr id="11" name="Oval 10"/>
          <p:cNvSpPr/>
          <p:nvPr/>
        </p:nvSpPr>
        <p:spPr>
          <a:xfrm>
            <a:off x="5820834" y="3937000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orem ipsum sit lom dolor sit amet, consectetur sit amet adipiscing. Lorem ipsum. Lorem ipsum sit lom dolor."/>
          <p:cNvSpPr/>
          <p:nvPr/>
        </p:nvSpPr>
        <p:spPr>
          <a:xfrm>
            <a:off x="5910337" y="3830316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Zadar</a:t>
            </a:r>
          </a:p>
        </p:txBody>
      </p:sp>
      <p:sp>
        <p:nvSpPr>
          <p:cNvPr id="13" name="Oval 12"/>
          <p:cNvSpPr/>
          <p:nvPr/>
        </p:nvSpPr>
        <p:spPr>
          <a:xfrm>
            <a:off x="6556638" y="4627880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orem ipsum sit lom dolor sit amet, consectetur sit amet adipiscing. Lorem ipsum. Lorem ipsum sit lom dolor."/>
          <p:cNvSpPr/>
          <p:nvPr/>
        </p:nvSpPr>
        <p:spPr>
          <a:xfrm>
            <a:off x="6413143" y="4377386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Šibenik</a:t>
            </a:r>
          </a:p>
        </p:txBody>
      </p:sp>
      <p:sp>
        <p:nvSpPr>
          <p:cNvPr id="15" name="Oval 14"/>
          <p:cNvSpPr/>
          <p:nvPr/>
        </p:nvSpPr>
        <p:spPr>
          <a:xfrm>
            <a:off x="7291260" y="4924456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orem ipsum sit lom dolor sit amet, consectetur sit amet adipiscing. Lorem ipsum. Lorem ipsum sit lom dolor."/>
          <p:cNvSpPr/>
          <p:nvPr/>
        </p:nvSpPr>
        <p:spPr>
          <a:xfrm>
            <a:off x="7147766" y="4666351"/>
            <a:ext cx="465885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Split</a:t>
            </a:r>
          </a:p>
        </p:txBody>
      </p:sp>
      <p:sp>
        <p:nvSpPr>
          <p:cNvPr id="17" name="Oval 16"/>
          <p:cNvSpPr/>
          <p:nvPr/>
        </p:nvSpPr>
        <p:spPr>
          <a:xfrm>
            <a:off x="9105763" y="6317196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orem ipsum sit lom dolor sit amet, consectetur sit amet adipiscing. Lorem ipsum. Lorem ipsum sit lom dolor."/>
          <p:cNvSpPr/>
          <p:nvPr/>
        </p:nvSpPr>
        <p:spPr>
          <a:xfrm>
            <a:off x="9105763" y="6044302"/>
            <a:ext cx="87388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Dubrovnik</a:t>
            </a:r>
          </a:p>
        </p:txBody>
      </p:sp>
      <p:sp>
        <p:nvSpPr>
          <p:cNvPr id="19" name="Oval 18"/>
          <p:cNvSpPr/>
          <p:nvPr/>
        </p:nvSpPr>
        <p:spPr>
          <a:xfrm>
            <a:off x="4254115" y="2448362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orem ipsum sit lom dolor sit amet, consectetur sit amet adipiscing. Lorem ipsum. Lorem ipsum sit lom dolor."/>
          <p:cNvSpPr/>
          <p:nvPr/>
        </p:nvSpPr>
        <p:spPr>
          <a:xfrm>
            <a:off x="4111875" y="1954033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Pazin</a:t>
            </a:r>
          </a:p>
        </p:txBody>
      </p:sp>
      <p:sp>
        <p:nvSpPr>
          <p:cNvPr id="21" name="Oval 20"/>
          <p:cNvSpPr/>
          <p:nvPr/>
        </p:nvSpPr>
        <p:spPr>
          <a:xfrm>
            <a:off x="4887271" y="2034052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Lorem ipsum sit lom dolor sit amet, consectetur sit amet adipiscing. Lorem ipsum. Lorem ipsum sit lom dolor."/>
          <p:cNvSpPr/>
          <p:nvPr/>
        </p:nvSpPr>
        <p:spPr>
          <a:xfrm>
            <a:off x="5009727" y="1882004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Rijeka</a:t>
            </a:r>
          </a:p>
        </p:txBody>
      </p:sp>
      <p:sp>
        <p:nvSpPr>
          <p:cNvPr id="23" name="Oval 22"/>
          <p:cNvSpPr/>
          <p:nvPr/>
        </p:nvSpPr>
        <p:spPr>
          <a:xfrm>
            <a:off x="8631480" y="2057050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orem ipsum sit lom dolor sit amet, consectetur sit amet adipiscing. Lorem ipsum. Lorem ipsum sit lom dolor."/>
          <p:cNvSpPr/>
          <p:nvPr/>
        </p:nvSpPr>
        <p:spPr>
          <a:xfrm>
            <a:off x="8260923" y="1776297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Požega</a:t>
            </a:r>
          </a:p>
        </p:txBody>
      </p:sp>
      <p:sp>
        <p:nvSpPr>
          <p:cNvPr id="27" name="Oval 26"/>
          <p:cNvSpPr/>
          <p:nvPr/>
        </p:nvSpPr>
        <p:spPr>
          <a:xfrm>
            <a:off x="9000695" y="2313102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Lorem ipsum sit lom dolor sit amet, consectetur sit amet adipiscing. Lorem ipsum. Lorem ipsum sit lom dolor."/>
          <p:cNvSpPr/>
          <p:nvPr/>
        </p:nvSpPr>
        <p:spPr>
          <a:xfrm>
            <a:off x="8909540" y="2485697"/>
            <a:ext cx="811107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Slavonski brod</a:t>
            </a:r>
          </a:p>
        </p:txBody>
      </p:sp>
      <p:sp>
        <p:nvSpPr>
          <p:cNvPr id="29" name="Oval 28"/>
          <p:cNvSpPr/>
          <p:nvPr/>
        </p:nvSpPr>
        <p:spPr>
          <a:xfrm>
            <a:off x="9736950" y="1768243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orem ipsum sit lom dolor sit amet, consectetur sit amet adipiscing. Lorem ipsum. Lorem ipsum sit lom dolor."/>
          <p:cNvSpPr/>
          <p:nvPr/>
        </p:nvSpPr>
        <p:spPr>
          <a:xfrm>
            <a:off x="9366392" y="1487490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Osijek</a:t>
            </a:r>
          </a:p>
        </p:txBody>
      </p:sp>
      <p:sp>
        <p:nvSpPr>
          <p:cNvPr id="31" name="Oval 30"/>
          <p:cNvSpPr/>
          <p:nvPr/>
        </p:nvSpPr>
        <p:spPr>
          <a:xfrm>
            <a:off x="7624507" y="1051518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orem ipsum sit lom dolor sit amet, consectetur sit amet adipiscing. Lorem ipsum. Lorem ipsum sit lom dolor."/>
          <p:cNvSpPr/>
          <p:nvPr/>
        </p:nvSpPr>
        <p:spPr>
          <a:xfrm>
            <a:off x="7449816" y="1216101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Bjelovar</a:t>
            </a:r>
          </a:p>
        </p:txBody>
      </p:sp>
      <p:sp>
        <p:nvSpPr>
          <p:cNvPr id="33" name="Oval 32"/>
          <p:cNvSpPr/>
          <p:nvPr/>
        </p:nvSpPr>
        <p:spPr>
          <a:xfrm>
            <a:off x="8244711" y="1254771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Lorem ipsum sit lom dolor sit amet, consectetur sit amet adipiscing. Lorem ipsum. Lorem ipsum sit lom dolor."/>
          <p:cNvSpPr/>
          <p:nvPr/>
        </p:nvSpPr>
        <p:spPr>
          <a:xfrm>
            <a:off x="8260923" y="844965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Virovitica</a:t>
            </a:r>
          </a:p>
        </p:txBody>
      </p:sp>
      <p:sp>
        <p:nvSpPr>
          <p:cNvPr id="36" name="Oval 35"/>
          <p:cNvSpPr/>
          <p:nvPr/>
        </p:nvSpPr>
        <p:spPr>
          <a:xfrm>
            <a:off x="5799063" y="3243438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orem ipsum sit lom dolor sit amet, consectetur sit amet adipiscing. Lorem ipsum. Lorem ipsum sit lom dolor."/>
          <p:cNvSpPr/>
          <p:nvPr/>
        </p:nvSpPr>
        <p:spPr>
          <a:xfrm>
            <a:off x="5483013" y="2919565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Gospić</a:t>
            </a:r>
          </a:p>
        </p:txBody>
      </p:sp>
      <p:sp>
        <p:nvSpPr>
          <p:cNvPr id="51" name="Lorem ipsum sit lom dolor sit amet, consectetur sit amet adipiscing. Lorem ipsum. Lorem ipsum sit lom dolor."/>
          <p:cNvSpPr/>
          <p:nvPr/>
        </p:nvSpPr>
        <p:spPr>
          <a:xfrm>
            <a:off x="4792313" y="2185560"/>
            <a:ext cx="329417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Krk</a:t>
            </a:r>
          </a:p>
        </p:txBody>
      </p:sp>
      <p:sp>
        <p:nvSpPr>
          <p:cNvPr id="52" name="Oval 51"/>
          <p:cNvSpPr/>
          <p:nvPr/>
        </p:nvSpPr>
        <p:spPr>
          <a:xfrm>
            <a:off x="5053996" y="2426297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orem ipsum sit lom dolor sit amet, consectetur sit amet adipiscing. Lorem ipsum. Lorem ipsum sit lom dolor."/>
          <p:cNvSpPr/>
          <p:nvPr/>
        </p:nvSpPr>
        <p:spPr>
          <a:xfrm>
            <a:off x="4460861" y="2723160"/>
            <a:ext cx="462120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</a:t>
            </a:r>
          </a:p>
        </p:txBody>
      </p:sp>
      <p:sp>
        <p:nvSpPr>
          <p:cNvPr id="54" name="Oval 53"/>
          <p:cNvSpPr/>
          <p:nvPr/>
        </p:nvSpPr>
        <p:spPr>
          <a:xfrm>
            <a:off x="4792312" y="3143990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orem ipsum sit lom dolor sit amet, consectetur sit amet adipiscing. Lorem ipsum. Lorem ipsum sit lom dolor."/>
          <p:cNvSpPr/>
          <p:nvPr/>
        </p:nvSpPr>
        <p:spPr>
          <a:xfrm>
            <a:off x="4378971" y="2958327"/>
            <a:ext cx="508300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Lošinj</a:t>
            </a:r>
          </a:p>
        </p:txBody>
      </p:sp>
      <p:sp>
        <p:nvSpPr>
          <p:cNvPr id="56" name="Oval 55"/>
          <p:cNvSpPr/>
          <p:nvPr/>
        </p:nvSpPr>
        <p:spPr>
          <a:xfrm>
            <a:off x="4792626" y="2804537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orem ipsum sit lom dolor sit amet, consectetur sit amet adipiscing. Lorem ipsum. Lorem ipsum sit lom dolor."/>
          <p:cNvSpPr/>
          <p:nvPr/>
        </p:nvSpPr>
        <p:spPr>
          <a:xfrm>
            <a:off x="5028593" y="2965476"/>
            <a:ext cx="462120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</a:t>
            </a:r>
          </a:p>
        </p:txBody>
      </p:sp>
      <p:sp>
        <p:nvSpPr>
          <p:cNvPr id="58" name="Oval 57"/>
          <p:cNvSpPr/>
          <p:nvPr/>
        </p:nvSpPr>
        <p:spPr>
          <a:xfrm>
            <a:off x="5285846" y="3000941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604171" y="3526855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orem ipsum sit lom dolor sit amet, consectetur sit amet adipiscing. Lorem ipsum. Lorem ipsum sit lom dolor."/>
          <p:cNvSpPr/>
          <p:nvPr/>
        </p:nvSpPr>
        <p:spPr>
          <a:xfrm>
            <a:off x="5358713" y="3544429"/>
            <a:ext cx="462120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</a:t>
            </a:r>
          </a:p>
        </p:txBody>
      </p:sp>
      <p:sp>
        <p:nvSpPr>
          <p:cNvPr id="61" name="Oval 60"/>
          <p:cNvSpPr/>
          <p:nvPr/>
        </p:nvSpPr>
        <p:spPr>
          <a:xfrm>
            <a:off x="7305658" y="5279039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orem ipsum sit lom dolor sit amet, consectetur sit amet adipiscing. Lorem ipsum. Lorem ipsum sit lom dolor."/>
          <p:cNvSpPr/>
          <p:nvPr/>
        </p:nvSpPr>
        <p:spPr>
          <a:xfrm>
            <a:off x="7060200" y="5045163"/>
            <a:ext cx="462120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Brač</a:t>
            </a:r>
          </a:p>
        </p:txBody>
      </p:sp>
      <p:sp>
        <p:nvSpPr>
          <p:cNvPr id="63" name="Oval 62"/>
          <p:cNvSpPr/>
          <p:nvPr/>
        </p:nvSpPr>
        <p:spPr>
          <a:xfrm>
            <a:off x="7692240" y="5905270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orem ipsum sit lom dolor sit amet, consectetur sit amet adipiscing. Lorem ipsum. Lorem ipsum sit lom dolor."/>
          <p:cNvSpPr/>
          <p:nvPr/>
        </p:nvSpPr>
        <p:spPr>
          <a:xfrm>
            <a:off x="7291261" y="5659967"/>
            <a:ext cx="606279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Korčula</a:t>
            </a:r>
          </a:p>
        </p:txBody>
      </p:sp>
      <p:sp>
        <p:nvSpPr>
          <p:cNvPr id="65" name="Oval 64"/>
          <p:cNvSpPr/>
          <p:nvPr/>
        </p:nvSpPr>
        <p:spPr>
          <a:xfrm>
            <a:off x="8379716" y="6177779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Lorem ipsum sit lom dolor sit amet, consectetur sit amet adipiscing. Lorem ipsum. Lorem ipsum sit lom dolor."/>
          <p:cNvSpPr/>
          <p:nvPr/>
        </p:nvSpPr>
        <p:spPr>
          <a:xfrm>
            <a:off x="7975438" y="6172735"/>
            <a:ext cx="606279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Mljet</a:t>
            </a:r>
          </a:p>
        </p:txBody>
      </p:sp>
      <p:sp>
        <p:nvSpPr>
          <p:cNvPr id="67" name="Oval 66"/>
          <p:cNvSpPr/>
          <p:nvPr/>
        </p:nvSpPr>
        <p:spPr>
          <a:xfrm>
            <a:off x="7692240" y="6177779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Lorem ipsum sit lom dolor sit amet, consectetur sit amet adipiscing. Lorem ipsum. Lorem ipsum sit lom dolor."/>
          <p:cNvSpPr/>
          <p:nvPr/>
        </p:nvSpPr>
        <p:spPr>
          <a:xfrm>
            <a:off x="7287058" y="6237888"/>
            <a:ext cx="606279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Lastovo</a:t>
            </a:r>
          </a:p>
        </p:txBody>
      </p:sp>
      <p:sp>
        <p:nvSpPr>
          <p:cNvPr id="69" name="Oval 68"/>
          <p:cNvSpPr/>
          <p:nvPr/>
        </p:nvSpPr>
        <p:spPr>
          <a:xfrm>
            <a:off x="8493915" y="6017095"/>
            <a:ext cx="67733" cy="60959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Lorem ipsum sit lom dolor sit amet, consectetur sit amet adipiscing. Lorem ipsum. Lorem ipsum sit lom dolor."/>
          <p:cNvSpPr/>
          <p:nvPr/>
        </p:nvSpPr>
        <p:spPr>
          <a:xfrm>
            <a:off x="8046519" y="5955000"/>
            <a:ext cx="606279" cy="1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33" b="1" i="0" u="none" strike="noStrike" kern="1200" cap="none" spc="0" normalizeH="0" baseline="0" noProof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Ston</a:t>
            </a:r>
          </a:p>
        </p:txBody>
      </p:sp>
      <p:sp>
        <p:nvSpPr>
          <p:cNvPr id="73" name="Oval 72"/>
          <p:cNvSpPr/>
          <p:nvPr/>
        </p:nvSpPr>
        <p:spPr>
          <a:xfrm>
            <a:off x="6658606" y="1237223"/>
            <a:ext cx="67733" cy="67733"/>
          </a:xfrm>
          <a:prstGeom prst="ellipse">
            <a:avLst/>
          </a:prstGeom>
          <a:solidFill>
            <a:srgbClr val="CBD4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Lorem ipsum sit lom dolor sit amet, consectetur sit amet adipiscing. Lorem ipsum. Lorem ipsum sit lom dolor."/>
          <p:cNvSpPr/>
          <p:nvPr/>
        </p:nvSpPr>
        <p:spPr>
          <a:xfrm>
            <a:off x="6779089" y="1046852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Zagreb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D85A92-CE49-443C-9068-3E938E41D92A}"/>
              </a:ext>
            </a:extLst>
          </p:cNvPr>
          <p:cNvSpPr txBox="1">
            <a:spLocks/>
          </p:cNvSpPr>
          <p:nvPr/>
        </p:nvSpPr>
        <p:spPr bwMode="auto">
          <a:xfrm>
            <a:off x="561627" y="396834"/>
            <a:ext cx="5249774" cy="99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700" b="1" i="0" u="none" strike="noStrike" kern="1200" cap="none" spc="0" normalizeH="0" baseline="0" noProof="0" dirty="0">
                <a:ln>
                  <a:noFill/>
                </a:ln>
                <a:solidFill>
                  <a:srgbClr val="05BFCE"/>
                </a:solidFill>
                <a:effectLst/>
                <a:uLnTx/>
                <a:uFillTx/>
                <a:latin typeface="Calibri"/>
                <a:cs typeface="Calibri"/>
              </a:rPr>
              <a:t>Poslovanje Arrive</a:t>
            </a:r>
            <a:endParaRPr kumimoji="0" lang="hr-HR" sz="3700" b="1" i="0" u="none" strike="noStrike" kern="1200" cap="none" spc="0" normalizeH="0" baseline="0" noProof="0" dirty="0">
              <a:ln>
                <a:noFill/>
              </a:ln>
              <a:solidFill>
                <a:srgbClr val="05BFCE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A517258-BCA9-48E4-B227-A9AF1B68A8A7}"/>
              </a:ext>
            </a:extLst>
          </p:cNvPr>
          <p:cNvSpPr/>
          <p:nvPr/>
        </p:nvSpPr>
        <p:spPr>
          <a:xfrm>
            <a:off x="0" y="3859473"/>
            <a:ext cx="111145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županija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hr-HR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otoka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prodajnih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mjesta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kolodvora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prodajna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mjesta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kojim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upravlja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vanjska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prodajna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mjesta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servisnih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centara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poslovnica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turističke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agencije</a:t>
            </a:r>
            <a:endParaRPr lang="hr-HR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0829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ity.jpg">
            <a:extLst>
              <a:ext uri="{FF2B5EF4-FFF2-40B4-BE49-F238E27FC236}">
                <a16:creationId xmlns:a16="http://schemas.microsoft.com/office/drawing/2014/main" id="{678179CE-2AAF-FB4E-80BC-8413C57142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6" y="1"/>
            <a:ext cx="12193435" cy="685800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BBD67CC-F4C0-694D-8190-3E272C2C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7" y="525460"/>
            <a:ext cx="10287767" cy="960000"/>
          </a:xfrm>
        </p:spPr>
        <p:txBody>
          <a:bodyPr/>
          <a:lstStyle/>
          <a:p>
            <a:r>
              <a:rPr lang="hr-HR" sz="3700">
                <a:solidFill>
                  <a:schemeClr val="accent6"/>
                </a:solidFill>
              </a:rPr>
              <a:t>Naša vizija</a:t>
            </a:r>
            <a:endParaRPr lang="en-US" sz="3700">
              <a:solidFill>
                <a:schemeClr val="accent6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577386-1F20-9444-A4E6-A9C7EB5BE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1"/>
            <a:ext cx="1766400" cy="515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E8767B-DB7C-7A4C-977B-B530B7B28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4"/>
            <a:ext cx="1080000" cy="156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7E5FE8-AC75-46E4-9E61-C6FC0A59F10E}"/>
              </a:ext>
            </a:extLst>
          </p:cNvPr>
          <p:cNvSpPr txBox="1"/>
          <p:nvPr/>
        </p:nvSpPr>
        <p:spPr>
          <a:xfrm>
            <a:off x="677772" y="2705725"/>
            <a:ext cx="10835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800" b="1">
                <a:solidFill>
                  <a:schemeClr val="bg1"/>
                </a:solidFill>
              </a:rPr>
              <a:t>Prvi izbor za putovanje</a:t>
            </a:r>
          </a:p>
        </p:txBody>
      </p:sp>
    </p:spTree>
    <p:extLst>
      <p:ext uri="{BB962C8B-B14F-4D97-AF65-F5344CB8AC3E}">
        <p14:creationId xmlns:p14="http://schemas.microsoft.com/office/powerpoint/2010/main" val="39555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574333" y="442832"/>
            <a:ext cx="11104236" cy="65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700" b="1" i="0" u="none" strike="noStrike" kern="1200" cap="none" spc="0" normalizeH="0" baseline="0" noProof="0">
                <a:ln>
                  <a:noFill/>
                </a:ln>
                <a:solidFill>
                  <a:srgbClr val="00BECD"/>
                </a:solidFill>
                <a:effectLst/>
                <a:uLnTx/>
                <a:uFillTx/>
                <a:latin typeface="Calibri" charset="0"/>
              </a:rPr>
              <a:t>Naše vrijednosti</a:t>
            </a:r>
            <a:endParaRPr kumimoji="0" lang="en-US" sz="3700" b="1" i="0" u="none" strike="noStrike" kern="1200" cap="none" spc="0" normalizeH="0" baseline="0" noProof="0">
              <a:ln>
                <a:noFill/>
              </a:ln>
              <a:solidFill>
                <a:srgbClr val="00BECD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824" y="1461419"/>
            <a:ext cx="10048352" cy="1066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Naše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su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vrijednosti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u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srcu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Arrive, one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sažimaju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ono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što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predstavljamo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i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ono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što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Arrivu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čini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jedinstvenom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.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Naše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vrijednosti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prožimaju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sve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što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 </a:t>
            </a:r>
            <a:r>
              <a:rPr kumimoji="0" lang="en-GB" sz="2100" b="0" i="0" u="none" strike="noStrike" kern="1200" cap="none" spc="0" normalizeH="0" baseline="0" noProof="0" err="1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radimo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2D146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lt"/>
              </a:rPr>
              <a:t>. 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srgbClr val="2D146E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0" i="0" u="none" strike="noStrike" kern="1200" cap="none" spc="0" normalizeH="0" baseline="0" noProof="0">
              <a:ln>
                <a:noFill/>
              </a:ln>
              <a:solidFill>
                <a:srgbClr val="2D146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35" y="347561"/>
            <a:ext cx="2941599" cy="69642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095F665-A8B5-4987-BB95-7CEAF26FB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9" y="2528314"/>
            <a:ext cx="10860601" cy="31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474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orem ipsum sit lom dolor sit amet, consectetur sit amet adipiscing. Lorem ipsum. Lorem ipsum sit lom dolor."/>
          <p:cNvSpPr/>
          <p:nvPr/>
        </p:nvSpPr>
        <p:spPr>
          <a:xfrm>
            <a:off x="5859004" y="1937165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Karlovac</a:t>
            </a:r>
          </a:p>
        </p:txBody>
      </p:sp>
      <p:sp>
        <p:nvSpPr>
          <p:cNvPr id="12" name="Lorem ipsum sit lom dolor sit amet, consectetur sit amet adipiscing. Lorem ipsum. Lorem ipsum sit lom dolor."/>
          <p:cNvSpPr/>
          <p:nvPr/>
        </p:nvSpPr>
        <p:spPr>
          <a:xfrm>
            <a:off x="5910337" y="3830316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Zadar</a:t>
            </a:r>
          </a:p>
        </p:txBody>
      </p:sp>
      <p:sp>
        <p:nvSpPr>
          <p:cNvPr id="20" name="Lorem ipsum sit lom dolor sit amet, consectetur sit amet adipiscing. Lorem ipsum. Lorem ipsum sit lom dolor."/>
          <p:cNvSpPr/>
          <p:nvPr/>
        </p:nvSpPr>
        <p:spPr>
          <a:xfrm>
            <a:off x="4111875" y="1954033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Pazin</a:t>
            </a:r>
          </a:p>
        </p:txBody>
      </p:sp>
      <p:sp>
        <p:nvSpPr>
          <p:cNvPr id="22" name="Lorem ipsum sit lom dolor sit amet, consectetur sit amet adipiscing. Lorem ipsum. Lorem ipsum sit lom dolor."/>
          <p:cNvSpPr/>
          <p:nvPr/>
        </p:nvSpPr>
        <p:spPr>
          <a:xfrm>
            <a:off x="5009727" y="1882004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Rijeka</a:t>
            </a:r>
          </a:p>
        </p:txBody>
      </p:sp>
      <p:sp>
        <p:nvSpPr>
          <p:cNvPr id="26" name="Lorem ipsum sit lom dolor sit amet, consectetur sit amet adipiscing. Lorem ipsum. Lorem ipsum sit lom dolor."/>
          <p:cNvSpPr/>
          <p:nvPr/>
        </p:nvSpPr>
        <p:spPr>
          <a:xfrm>
            <a:off x="8260923" y="1776297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Požega</a:t>
            </a:r>
          </a:p>
        </p:txBody>
      </p:sp>
      <p:sp>
        <p:nvSpPr>
          <p:cNvPr id="74" name="Lorem ipsum sit lom dolor sit amet, consectetur sit amet adipiscing. Lorem ipsum. Lorem ipsum sit lom dolor."/>
          <p:cNvSpPr/>
          <p:nvPr/>
        </p:nvSpPr>
        <p:spPr>
          <a:xfrm>
            <a:off x="6779089" y="1046852"/>
            <a:ext cx="81110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Zagreb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2D032C-2C8B-4685-8E39-537ED92A3253}"/>
              </a:ext>
            </a:extLst>
          </p:cNvPr>
          <p:cNvSpPr/>
          <p:nvPr/>
        </p:nvSpPr>
        <p:spPr>
          <a:xfrm>
            <a:off x="560972" y="1227483"/>
            <a:ext cx="7912912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bg2"/>
                </a:solidFill>
              </a:rPr>
              <a:t>Pojava novih konkurenata na tržištu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bg2"/>
                </a:solidFill>
              </a:rPr>
              <a:t>Dumping cijene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bg2"/>
                </a:solidFill>
              </a:rPr>
              <a:t>Nesiguran zakonodavni okvir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bg2"/>
                </a:solidFill>
              </a:rPr>
              <a:t>Nedostatak kvalificirane radne snage (vozno i servisno osoblje)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2F8A3B4E-74C5-465B-92B0-2E7F16F9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2" y="623300"/>
            <a:ext cx="11214096" cy="977767"/>
          </a:xfrm>
        </p:spPr>
        <p:txBody>
          <a:bodyPr/>
          <a:lstStyle/>
          <a:p>
            <a:r>
              <a:rPr lang="hr-HR" dirty="0">
                <a:solidFill>
                  <a:schemeClr val="bg2"/>
                </a:solidFill>
              </a:rPr>
              <a:t>Izazovi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4DB14F4-4A84-4D36-B559-63DBA1D9C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10" y="3399707"/>
            <a:ext cx="6263980" cy="31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509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text, table, reading&#10;&#10;Description automatically generated">
            <a:extLst>
              <a:ext uri="{FF2B5EF4-FFF2-40B4-BE49-F238E27FC236}">
                <a16:creationId xmlns:a16="http://schemas.microsoft.com/office/drawing/2014/main" id="{CA261E67-041C-473B-8AE2-668EA771C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8E91D-3AB2-4446-B43D-1DEC36BDD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85" y="6360242"/>
            <a:ext cx="1080000" cy="156897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E616F609-1475-419C-AA01-C844AA343FF1}"/>
              </a:ext>
            </a:extLst>
          </p:cNvPr>
          <p:cNvSpPr/>
          <p:nvPr/>
        </p:nvSpPr>
        <p:spPr>
          <a:xfrm>
            <a:off x="0" y="-7034"/>
            <a:ext cx="5465839" cy="6865034"/>
          </a:xfrm>
          <a:custGeom>
            <a:avLst/>
            <a:gdLst>
              <a:gd name="connsiteX0" fmla="*/ 0 w 4099379"/>
              <a:gd name="connsiteY0" fmla="*/ 0 h 5143500"/>
              <a:gd name="connsiteX1" fmla="*/ 4095801 w 4099379"/>
              <a:gd name="connsiteY1" fmla="*/ 0 h 5143500"/>
              <a:gd name="connsiteX2" fmla="*/ 4099379 w 4099379"/>
              <a:gd name="connsiteY2" fmla="*/ 141508 h 5143500"/>
              <a:gd name="connsiteX3" fmla="*/ 2785485 w 4099379"/>
              <a:gd name="connsiteY3" fmla="*/ 4847494 h 5143500"/>
              <a:gd name="connsiteX4" fmla="*/ 2595720 w 4099379"/>
              <a:gd name="connsiteY4" fmla="*/ 5143500 h 5143500"/>
              <a:gd name="connsiteX5" fmla="*/ 0 w 4099379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9379" h="5143500">
                <a:moveTo>
                  <a:pt x="0" y="0"/>
                </a:moveTo>
                <a:lnTo>
                  <a:pt x="4095801" y="0"/>
                </a:lnTo>
                <a:lnTo>
                  <a:pt x="4099379" y="141508"/>
                </a:lnTo>
                <a:cubicBezTo>
                  <a:pt x="4099379" y="1864476"/>
                  <a:pt x="3619249" y="3475304"/>
                  <a:pt x="2785485" y="4847494"/>
                </a:cubicBezTo>
                <a:lnTo>
                  <a:pt x="259572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3FE43FE-3D71-4323-B476-0585967606FA}"/>
              </a:ext>
            </a:extLst>
          </p:cNvPr>
          <p:cNvSpPr txBox="1">
            <a:spLocks/>
          </p:cNvSpPr>
          <p:nvPr/>
        </p:nvSpPr>
        <p:spPr>
          <a:xfrm>
            <a:off x="551105" y="2080805"/>
            <a:ext cx="4761878" cy="19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br>
              <a:rPr lang="hr-HR" dirty="0"/>
            </a:br>
            <a:br>
              <a:rPr lang="hr-HR" dirty="0"/>
            </a:br>
            <a:r>
              <a:rPr lang="hr-HR" sz="4000" dirty="0"/>
              <a:t>Razvoj </a:t>
            </a:r>
          </a:p>
          <a:p>
            <a:r>
              <a:rPr lang="hr-HR" sz="4000" dirty="0" err="1"/>
              <a:t>Loyalty</a:t>
            </a:r>
            <a:r>
              <a:rPr lang="hr-HR" sz="4000" dirty="0"/>
              <a:t> programa – </a:t>
            </a:r>
          </a:p>
          <a:p>
            <a:r>
              <a:rPr lang="hr-HR" sz="4000" dirty="0"/>
              <a:t>Što je vaš zadatak?</a:t>
            </a:r>
            <a:br>
              <a:rPr lang="en-US" sz="4000" dirty="0"/>
            </a:br>
            <a:br>
              <a:rPr lang="hr-HR" sz="4000" dirty="0">
                <a:cs typeface="Calibri"/>
              </a:rPr>
            </a:br>
            <a:endParaRPr lang="en-US" sz="40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68FB83-441E-43F0-9D0F-C34EB2B40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6081610"/>
            <a:ext cx="1766400" cy="5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ACC7E-5B8C-48D6-ACD7-ED608F151199}"/>
              </a:ext>
            </a:extLst>
          </p:cNvPr>
          <p:cNvSpPr txBox="1">
            <a:spLocks/>
          </p:cNvSpPr>
          <p:nvPr/>
        </p:nvSpPr>
        <p:spPr bwMode="auto">
          <a:xfrm>
            <a:off x="401637" y="1403082"/>
            <a:ext cx="11387666" cy="36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i="0" kern="1200">
                <a:solidFill>
                  <a:srgbClr val="FFFFFE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analiza trenutne situacije na tržištu (postojanje ovakvog programa kod ostalih autobusnih prijevoznika)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analiza potreba, želja, očekivanja i preferencija korisnika </a:t>
            </a: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Arrive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od </a:t>
            </a: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loyalty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programa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definiranje online i offline ciljeva koji se žele postići upotrebom loyalty programa (zadržati postojeće korisnike i povećati broj novih korisnika, povećanje učestalosti korištenja postojeće a-iskaznice na prodajnim mjestima, definiranje dodatnih proizvoda)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definiranje usluga partnera koji bi sudjelovali u programu - koja vrsta usluge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buduća uloga integrirane postojeće a-iskaznice u </a:t>
            </a: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loyalty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programu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definiranje brand imena programa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razrada mehanizma </a:t>
            </a: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loyalty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programa i proces primjene (kako funkcionira skupljanje bodova, kako se ostvaruju pogodnosti i drugi benefiti)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budžet i razrada budžeta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126499-797D-4070-813D-A8BCB435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03" y="298573"/>
            <a:ext cx="11214100" cy="977900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&gt;&gt;&gt; Osmisliti razvoj loyalty programa 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9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theme/theme1.xml><?xml version="1.0" encoding="utf-8"?>
<a:theme xmlns:a="http://schemas.openxmlformats.org/drawingml/2006/main" name="1_Office Theme">
  <a:themeElements>
    <a:clrScheme name="Arriva Test 2">
      <a:dk1>
        <a:srgbClr val="000000"/>
      </a:dk1>
      <a:lt1>
        <a:srgbClr val="FFFFFF"/>
      </a:lt1>
      <a:dk2>
        <a:srgbClr val="54585E"/>
      </a:dk2>
      <a:lt2>
        <a:srgbClr val="FEFFFF"/>
      </a:lt2>
      <a:accent1>
        <a:srgbClr val="00BDCC"/>
      </a:accent1>
      <a:accent2>
        <a:srgbClr val="98C818"/>
      </a:accent2>
      <a:accent3>
        <a:srgbClr val="911D8A"/>
      </a:accent3>
      <a:accent4>
        <a:srgbClr val="FFA800"/>
      </a:accent4>
      <a:accent5>
        <a:srgbClr val="FF6D1D"/>
      </a:accent5>
      <a:accent6>
        <a:srgbClr val="2C146D"/>
      </a:accent6>
      <a:hlink>
        <a:srgbClr val="00BDCC"/>
      </a:hlink>
      <a:folHlink>
        <a:srgbClr val="33564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Arriva Colours">
      <a:dk1>
        <a:srgbClr val="000000"/>
      </a:dk1>
      <a:lt1>
        <a:srgbClr val="FFFFFF"/>
      </a:lt1>
      <a:dk2>
        <a:srgbClr val="00BECD"/>
      </a:dk2>
      <a:lt2>
        <a:srgbClr val="98C818"/>
      </a:lt2>
      <a:accent1>
        <a:srgbClr val="55595E"/>
      </a:accent1>
      <a:accent2>
        <a:srgbClr val="FFA900"/>
      </a:accent2>
      <a:accent3>
        <a:srgbClr val="FF6E1D"/>
      </a:accent3>
      <a:accent4>
        <a:srgbClr val="911D8B"/>
      </a:accent4>
      <a:accent5>
        <a:srgbClr val="2D146E"/>
      </a:accent5>
      <a:accent6>
        <a:srgbClr val="0047A5"/>
      </a:accent6>
      <a:hlink>
        <a:srgbClr val="00BECD"/>
      </a:hlink>
      <a:folHlink>
        <a:srgbClr val="005A5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Arriva Test 2">
      <a:dk1>
        <a:srgbClr val="000000"/>
      </a:dk1>
      <a:lt1>
        <a:srgbClr val="FFFFFF"/>
      </a:lt1>
      <a:dk2>
        <a:srgbClr val="54585E"/>
      </a:dk2>
      <a:lt2>
        <a:srgbClr val="FEFFFF"/>
      </a:lt2>
      <a:accent1>
        <a:srgbClr val="00BDCC"/>
      </a:accent1>
      <a:accent2>
        <a:srgbClr val="98C818"/>
      </a:accent2>
      <a:accent3>
        <a:srgbClr val="911D8A"/>
      </a:accent3>
      <a:accent4>
        <a:srgbClr val="FFA800"/>
      </a:accent4>
      <a:accent5>
        <a:srgbClr val="FF6D1D"/>
      </a:accent5>
      <a:accent6>
        <a:srgbClr val="2C146D"/>
      </a:accent6>
      <a:hlink>
        <a:srgbClr val="00BDCC"/>
      </a:hlink>
      <a:folHlink>
        <a:srgbClr val="33564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Arriva Colours">
      <a:dk1>
        <a:srgbClr val="000000"/>
      </a:dk1>
      <a:lt1>
        <a:srgbClr val="FFFFFF"/>
      </a:lt1>
      <a:dk2>
        <a:srgbClr val="00BECD"/>
      </a:dk2>
      <a:lt2>
        <a:srgbClr val="98C818"/>
      </a:lt2>
      <a:accent1>
        <a:srgbClr val="55595E"/>
      </a:accent1>
      <a:accent2>
        <a:srgbClr val="FFA900"/>
      </a:accent2>
      <a:accent3>
        <a:srgbClr val="FF6E1D"/>
      </a:accent3>
      <a:accent4>
        <a:srgbClr val="911D8B"/>
      </a:accent4>
      <a:accent5>
        <a:srgbClr val="2D146E"/>
      </a:accent5>
      <a:accent6>
        <a:srgbClr val="0047A5"/>
      </a:accent6>
      <a:hlink>
        <a:srgbClr val="00BECD"/>
      </a:hlink>
      <a:folHlink>
        <a:srgbClr val="005A5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2_Custom Design">
  <a:themeElements>
    <a:clrScheme name="Arriva Colours">
      <a:dk1>
        <a:srgbClr val="000000"/>
      </a:dk1>
      <a:lt1>
        <a:srgbClr val="FFFFFF"/>
      </a:lt1>
      <a:dk2>
        <a:srgbClr val="00BECD"/>
      </a:dk2>
      <a:lt2>
        <a:srgbClr val="98C818"/>
      </a:lt2>
      <a:accent1>
        <a:srgbClr val="55595E"/>
      </a:accent1>
      <a:accent2>
        <a:srgbClr val="FFA900"/>
      </a:accent2>
      <a:accent3>
        <a:srgbClr val="FF6E1D"/>
      </a:accent3>
      <a:accent4>
        <a:srgbClr val="911D8B"/>
      </a:accent4>
      <a:accent5>
        <a:srgbClr val="2D146E"/>
      </a:accent5>
      <a:accent6>
        <a:srgbClr val="0047A5"/>
      </a:accent6>
      <a:hlink>
        <a:srgbClr val="00BECD"/>
      </a:hlink>
      <a:folHlink>
        <a:srgbClr val="005A5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Arriva Colours">
      <a:dk1>
        <a:srgbClr val="000000"/>
      </a:dk1>
      <a:lt1>
        <a:srgbClr val="FFFFFF"/>
      </a:lt1>
      <a:dk2>
        <a:srgbClr val="00BECD"/>
      </a:dk2>
      <a:lt2>
        <a:srgbClr val="98C818"/>
      </a:lt2>
      <a:accent1>
        <a:srgbClr val="55595E"/>
      </a:accent1>
      <a:accent2>
        <a:srgbClr val="FFA900"/>
      </a:accent2>
      <a:accent3>
        <a:srgbClr val="FF6E1D"/>
      </a:accent3>
      <a:accent4>
        <a:srgbClr val="911D8B"/>
      </a:accent4>
      <a:accent5>
        <a:srgbClr val="2D146E"/>
      </a:accent5>
      <a:accent6>
        <a:srgbClr val="0047A5"/>
      </a:accent6>
      <a:hlink>
        <a:srgbClr val="00BECD"/>
      </a:hlink>
      <a:folHlink>
        <a:srgbClr val="005A5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a:spPr>
      <a:bodyPr/>
      <a:lstStyle/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Arriva Test 2">
      <a:dk1>
        <a:srgbClr val="000000"/>
      </a:dk1>
      <a:lt1>
        <a:srgbClr val="FFFFFF"/>
      </a:lt1>
      <a:dk2>
        <a:srgbClr val="54585E"/>
      </a:dk2>
      <a:lt2>
        <a:srgbClr val="FEFFFF"/>
      </a:lt2>
      <a:accent1>
        <a:srgbClr val="00BDCC"/>
      </a:accent1>
      <a:accent2>
        <a:srgbClr val="98C818"/>
      </a:accent2>
      <a:accent3>
        <a:srgbClr val="911D8A"/>
      </a:accent3>
      <a:accent4>
        <a:srgbClr val="FFA800"/>
      </a:accent4>
      <a:accent5>
        <a:srgbClr val="FF6D1D"/>
      </a:accent5>
      <a:accent6>
        <a:srgbClr val="2C146D"/>
      </a:accent6>
      <a:hlink>
        <a:srgbClr val="00BDCC"/>
      </a:hlink>
      <a:folHlink>
        <a:srgbClr val="33564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E3B11D48660E4E96B3D479F4A19CD6" ma:contentTypeVersion="10" ma:contentTypeDescription="Create a new document." ma:contentTypeScope="" ma:versionID="44ca0f9c79c41ab522937d10c28772fa">
  <xsd:schema xmlns:xsd="http://www.w3.org/2001/XMLSchema" xmlns:xs="http://www.w3.org/2001/XMLSchema" xmlns:p="http://schemas.microsoft.com/office/2006/metadata/properties" xmlns:ns2="fed3dc78-b663-4e42-8ac4-487778330765" xmlns:ns3="dccd6519-4c8c-4d06-87ce-7458a5a50a0a" targetNamespace="http://schemas.microsoft.com/office/2006/metadata/properties" ma:root="true" ma:fieldsID="49624b8f005eec43af026d8dc26ee0fe" ns2:_="" ns3:_="">
    <xsd:import namespace="fed3dc78-b663-4e42-8ac4-487778330765"/>
    <xsd:import namespace="dccd6519-4c8c-4d06-87ce-7458a5a50a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3dc78-b663-4e42-8ac4-4877783307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d6519-4c8c-4d06-87ce-7458a5a50a0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21CDF-1971-4570-8A48-23C56084F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d3dc78-b663-4e42-8ac4-487778330765"/>
    <ds:schemaRef ds:uri="dccd6519-4c8c-4d06-87ce-7458a5a50a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7D1D4-6D28-4B4A-B16A-4A48F5D51E97}">
  <ds:schemaRefs>
    <ds:schemaRef ds:uri="http://schemas.microsoft.com/office/2006/documentManagement/types"/>
    <ds:schemaRef ds:uri="fed3dc78-b663-4e42-8ac4-487778330765"/>
    <ds:schemaRef ds:uri="http://purl.org/dc/dcmitype/"/>
    <ds:schemaRef ds:uri="dccd6519-4c8c-4d06-87ce-7458a5a50a0a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7F1008-C32B-44F0-B3B8-2AB7EEAE8B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598</Words>
  <Application>Microsoft Office PowerPoint</Application>
  <PresentationFormat>Widescreen</PresentationFormat>
  <Paragraphs>170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.AppleSystemUIFont</vt:lpstr>
      <vt:lpstr>Arial</vt:lpstr>
      <vt:lpstr>Calibri</vt:lpstr>
      <vt:lpstr>Lucida Grande</vt:lpstr>
      <vt:lpstr>Source Sans Pro</vt:lpstr>
      <vt:lpstr>Times New Roman</vt:lpstr>
      <vt:lpstr>Wingdings</vt:lpstr>
      <vt:lpstr>1_Office Theme</vt:lpstr>
      <vt:lpstr>1_Custom Design</vt:lpstr>
      <vt:lpstr>2_Office Theme</vt:lpstr>
      <vt:lpstr>3_Custom Design</vt:lpstr>
      <vt:lpstr>12_Custom Design</vt:lpstr>
      <vt:lpstr>4_Custom Design</vt:lpstr>
      <vt:lpstr>3_Office Theme</vt:lpstr>
      <vt:lpstr>PowerPoint Presentation</vt:lpstr>
      <vt:lpstr>Arriva grupa</vt:lpstr>
      <vt:lpstr>Arriva Hrvatska</vt:lpstr>
      <vt:lpstr>PowerPoint Presentation</vt:lpstr>
      <vt:lpstr>Naša vizija</vt:lpstr>
      <vt:lpstr>PowerPoint Presentation</vt:lpstr>
      <vt:lpstr>Izazovi</vt:lpstr>
      <vt:lpstr>PowerPoint Presentation</vt:lpstr>
      <vt:lpstr>&gt;&gt;&gt; Osmisliti razvoj loyalty programa </vt:lpstr>
      <vt:lpstr>&gt;&gt;&gt; Koji prijedlozi će se razmatrati? </vt:lpstr>
      <vt:lpstr>&gt;&gt;&gt; Što dobivate prihvaćanjem Arrivinog case study izazova?</vt:lpstr>
      <vt:lpstr>Aktualne ponude, popusti i pogodnosti za mlade </vt:lpstr>
      <vt:lpstr> 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Arriva overview</dc:title>
  <dc:creator>Maja Đorđević</dc:creator>
  <cp:lastModifiedBy>Maja Stipetić</cp:lastModifiedBy>
  <cp:revision>203</cp:revision>
  <dcterms:created xsi:type="dcterms:W3CDTF">2019-06-14T09:39:05Z</dcterms:created>
  <dcterms:modified xsi:type="dcterms:W3CDTF">2019-10-21T10:26:37Z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0x010100ACE3B11D48660E4E96B3D479F4A19CD6</vt:lpwstr>
  </property>
</Properties>
</file>